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697" r:id="rId2"/>
    <p:sldId id="538" r:id="rId3"/>
    <p:sldId id="552" r:id="rId4"/>
    <p:sldId id="539" r:id="rId5"/>
    <p:sldId id="712" r:id="rId6"/>
    <p:sldId id="541" r:id="rId7"/>
    <p:sldId id="1079" r:id="rId8"/>
    <p:sldId id="716" r:id="rId9"/>
    <p:sldId id="707" r:id="rId10"/>
    <p:sldId id="543" r:id="rId11"/>
    <p:sldId id="544" r:id="rId12"/>
    <p:sldId id="1080" r:id="rId13"/>
    <p:sldId id="1077" r:id="rId14"/>
    <p:sldId id="556" r:id="rId15"/>
    <p:sldId id="557" r:id="rId16"/>
    <p:sldId id="559" r:id="rId17"/>
    <p:sldId id="554" r:id="rId18"/>
    <p:sldId id="720" r:id="rId19"/>
    <p:sldId id="728" r:id="rId20"/>
    <p:sldId id="583" r:id="rId21"/>
    <p:sldId id="1067" r:id="rId22"/>
    <p:sldId id="1070" r:id="rId23"/>
    <p:sldId id="740" r:id="rId24"/>
    <p:sldId id="667" r:id="rId25"/>
    <p:sldId id="737" r:id="rId26"/>
    <p:sldId id="1081" r:id="rId27"/>
    <p:sldId id="715" r:id="rId28"/>
    <p:sldId id="1069" r:id="rId29"/>
    <p:sldId id="678" r:id="rId30"/>
    <p:sldId id="1083" r:id="rId31"/>
    <p:sldId id="602" r:id="rId32"/>
    <p:sldId id="587" r:id="rId33"/>
    <p:sldId id="683" r:id="rId34"/>
    <p:sldId id="643" r:id="rId35"/>
    <p:sldId id="634" r:id="rId36"/>
    <p:sldId id="592" r:id="rId37"/>
    <p:sldId id="708" r:id="rId38"/>
    <p:sldId id="1074" r:id="rId39"/>
    <p:sldId id="594" r:id="rId40"/>
    <p:sldId id="595" r:id="rId41"/>
    <p:sldId id="687" r:id="rId42"/>
    <p:sldId id="613" r:id="rId43"/>
    <p:sldId id="1085" r:id="rId44"/>
    <p:sldId id="689" r:id="rId45"/>
    <p:sldId id="645"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1" name="Bland, Kira" initials="BK" lastIdx="1" clrIdx="1">
    <p:extLst/>
  </p:cmAuthor>
  <p:cmAuthor id="2" name="Black, Jenny" initials="B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1" autoAdjust="0"/>
    <p:restoredTop sz="82907" autoAdjust="0"/>
  </p:normalViewPr>
  <p:slideViewPr>
    <p:cSldViewPr>
      <p:cViewPr varScale="1">
        <p:scale>
          <a:sx n="92" d="100"/>
          <a:sy n="92" d="100"/>
        </p:scale>
        <p:origin x="25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0"/>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73"/>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418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28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058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190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488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29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017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229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016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788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53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97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877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354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061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0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42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227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424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409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426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37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405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66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882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125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87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979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3357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74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256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296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55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692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821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8043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706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1087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55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81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54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60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41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3675EB-FFF5-4648-B14D-508B4C4234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313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escambiaschools.org/eva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4953000"/>
          </a:xfrm>
        </p:spPr>
        <p:txBody>
          <a:bodyPr>
            <a:normAutofit/>
          </a:bodyPr>
          <a:lstStyle/>
          <a:p>
            <a:r>
              <a:rPr lang="en-US" b="1" dirty="0"/>
              <a:t>Spring 2025</a:t>
            </a:r>
            <a:br>
              <a:rPr lang="en-US" b="1" dirty="0"/>
            </a:br>
            <a:r>
              <a:rPr lang="en-US" b="1" dirty="0"/>
              <a:t>Statewide Assessments</a:t>
            </a:r>
            <a:br>
              <a:rPr lang="en-US" b="1" dirty="0"/>
            </a:br>
            <a:r>
              <a:rPr lang="en-US" b="1" dirty="0"/>
              <a:t>Training Materials </a:t>
            </a:r>
            <a:br>
              <a:rPr lang="en-US" b="1" dirty="0"/>
            </a:br>
            <a:r>
              <a:rPr lang="en-US" b="1" dirty="0"/>
              <a:t>Elementary</a:t>
            </a:r>
            <a:endParaRPr lang="en-US" dirty="0"/>
          </a:p>
        </p:txBody>
      </p:sp>
    </p:spTree>
    <p:extLst>
      <p:ext uri="{BB962C8B-B14F-4D97-AF65-F5344CB8AC3E}">
        <p14:creationId xmlns:p14="http://schemas.microsoft.com/office/powerpoint/2010/main" val="297228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a:t>Proctors</a:t>
            </a:r>
          </a:p>
          <a:p>
            <a:pPr marL="0" indent="0">
              <a:lnSpc>
                <a:spcPct val="80000"/>
              </a:lnSpc>
              <a:spcBef>
                <a:spcPts val="600"/>
              </a:spcBef>
              <a:spcAft>
                <a:spcPts val="600"/>
              </a:spcAft>
              <a:buNone/>
            </a:pPr>
            <a:r>
              <a:rPr lang="en-US" sz="2100" dirty="0"/>
              <a:t>To ensure test security and avoid situations that could result in test invalidation, FDOE strongly discourages testing students in large groups      (e.g., in a cafeteria or an auditorium). If students are tested in a large group, the appropriate number of proctors MUST be assigned to the room to assist the test administrator. Refer to the table below for the required number of proctors. </a:t>
            </a:r>
          </a:p>
          <a:p>
            <a:pPr marL="0" indent="0">
              <a:lnSpc>
                <a:spcPct val="80000"/>
              </a:lnSpc>
              <a:spcBef>
                <a:spcPts val="600"/>
              </a:spcBef>
              <a:spcAft>
                <a:spcPts val="600"/>
              </a:spcAft>
              <a:buNone/>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a:lnSpc>
                <a:spcPct val="80000"/>
              </a:lnSpc>
              <a:spcBef>
                <a:spcPts val="600"/>
              </a:spcBef>
              <a:spcAft>
                <a:spcPts val="600"/>
              </a:spcAft>
            </a:pPr>
            <a:endParaRPr lang="en-US" sz="2100" dirty="0"/>
          </a:p>
          <a:p>
            <a:pPr marL="0" indent="0">
              <a:lnSpc>
                <a:spcPct val="80000"/>
              </a:lnSpc>
              <a:spcBef>
                <a:spcPts val="600"/>
              </a:spcBef>
              <a:spcAft>
                <a:spcPts val="600"/>
              </a:spcAft>
              <a:buNone/>
            </a:pPr>
            <a:r>
              <a:rPr lang="en-US" sz="2100" dirty="0"/>
              <a:t>* FDOE strongly recommends that proctors be assigned to rooms with 25 or</a:t>
            </a:r>
            <a:br>
              <a:rPr lang="en-US" sz="2100" dirty="0"/>
            </a:br>
            <a:r>
              <a:rPr lang="en-US" sz="2100" dirty="0"/>
              <a:t>   fewer students whenever possible.</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295400" y="3962400"/>
            <a:ext cx="6596063" cy="1389383"/>
          </a:xfrm>
          <a:prstGeom prst="rect">
            <a:avLst/>
          </a:prstGeom>
        </p:spPr>
      </p:pic>
    </p:spTree>
    <p:extLst>
      <p:ext uri="{BB962C8B-B14F-4D97-AF65-F5344CB8AC3E}">
        <p14:creationId xmlns:p14="http://schemas.microsoft.com/office/powerpoint/2010/main" val="371230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lstStyle/>
          <a:p>
            <a:pPr marL="0" indent="0">
              <a:buNone/>
            </a:pPr>
            <a:r>
              <a:rPr lang="en-US" sz="2800" b="1" dirty="0"/>
              <a:t>Proctors (cont.)</a:t>
            </a:r>
          </a:p>
          <a:p>
            <a:pPr>
              <a:spcBef>
                <a:spcPts val="1200"/>
              </a:spcBef>
              <a:spcAft>
                <a:spcPts val="1200"/>
              </a:spcAft>
            </a:pPr>
            <a:r>
              <a:rPr lang="en-US" sz="2400" b="1" dirty="0"/>
              <a:t>School personnel</a:t>
            </a:r>
            <a:r>
              <a:rPr lang="en-US" sz="2400" dirty="0"/>
              <a:t> and </a:t>
            </a:r>
            <a:r>
              <a:rPr lang="en-US" sz="2400" b="1" dirty="0"/>
              <a:t>non-school personnel </a:t>
            </a:r>
            <a:r>
              <a:rPr lang="en-US" sz="2400" dirty="0"/>
              <a:t>may be trained as proctors. Prior to testing, inform all proctors of their duties and of the appropriate test security policies and procedures. </a:t>
            </a:r>
            <a:r>
              <a:rPr lang="en-US" sz="2400" b="1" dirty="0"/>
              <a:t>School personnel </a:t>
            </a:r>
            <a:r>
              <a:rPr lang="en-US" sz="2400" dirty="0"/>
              <a:t>proctor duties may include preparing and distributing secure materials (e.g., test tickets). </a:t>
            </a:r>
          </a:p>
          <a:p>
            <a:pPr>
              <a:spcBef>
                <a:spcPts val="1200"/>
              </a:spcBef>
              <a:spcAft>
                <a:spcPts val="1200"/>
              </a:spcAft>
            </a:pPr>
            <a:r>
              <a:rPr lang="en-US" sz="2400" b="1" dirty="0"/>
              <a:t>Non-school personnel</a:t>
            </a:r>
            <a:r>
              <a:rPr lang="en-US" sz="2400" dirty="0"/>
              <a:t> may assist </a:t>
            </a:r>
            <a:r>
              <a:rPr lang="en-US" sz="2400" b="1" dirty="0"/>
              <a:t>test administrators</a:t>
            </a:r>
            <a:r>
              <a:rPr lang="en-US" sz="2400" dirty="0"/>
              <a:t> during test administration; however, they may NOT participate in any of the test administration procedures (e.g., distributing and collecting test materials, providing accommodations). Volunteers             (e.g., parents, retired teachers) may be trained as proctors and may perform non-school personnel duties.</a:t>
            </a:r>
            <a:endParaRPr lang="en-US" sz="2400" b="1" dirty="0"/>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416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Paper-Based Testing </a:t>
            </a:r>
            <a:br>
              <a:rPr lang="en-US" sz="4000" dirty="0"/>
            </a:br>
            <a:r>
              <a:rPr lang="en-US" sz="4000" dirty="0"/>
              <a:t>Policies and Procedures</a:t>
            </a:r>
          </a:p>
        </p:txBody>
      </p:sp>
      <p:sp>
        <p:nvSpPr>
          <p:cNvPr id="3" name="Content Placeholder 2"/>
          <p:cNvSpPr>
            <a:spLocks noGrp="1"/>
          </p:cNvSpPr>
          <p:nvPr>
            <p:ph idx="1"/>
          </p:nvPr>
        </p:nvSpPr>
        <p:spPr>
          <a:xfrm>
            <a:off x="228600" y="1524000"/>
            <a:ext cx="8737092" cy="5165725"/>
          </a:xfrm>
        </p:spPr>
        <p:txBody>
          <a:bodyPr/>
          <a:lstStyle/>
          <a:p>
            <a:pPr marL="0" indent="0">
              <a:buNone/>
              <a:defRPr/>
            </a:pPr>
            <a:r>
              <a:rPr lang="en-US" sz="2800" b="1" dirty="0"/>
              <a:t>Data Entry Interface (DEI) Grades 3-6</a:t>
            </a:r>
          </a:p>
          <a:p>
            <a:pPr marL="457200" indent="-457200">
              <a:spcAft>
                <a:spcPts val="1200"/>
              </a:spcAft>
              <a:defRPr/>
            </a:pPr>
            <a:r>
              <a:rPr lang="en-US" sz="2400" dirty="0"/>
              <a:t>All regular print, large print, and one-item-per-page FAST and B.E.S.T. paper-based assessments </a:t>
            </a:r>
            <a:r>
              <a:rPr lang="en-US" sz="2400" b="1" dirty="0"/>
              <a:t>EXCEPT WRITING </a:t>
            </a:r>
            <a:r>
              <a:rPr lang="en-US" sz="2400" dirty="0"/>
              <a:t>must be transcribed by school staff into the DEI.</a:t>
            </a:r>
          </a:p>
          <a:p>
            <a:pPr marL="457200" indent="-457200">
              <a:spcAft>
                <a:spcPts val="1200"/>
              </a:spcAft>
              <a:defRPr/>
            </a:pPr>
            <a:r>
              <a:rPr lang="en-US" sz="2400" b="1" dirty="0"/>
              <a:t>Staff member must have School Data Entry (SDE) role in TIDE.</a:t>
            </a:r>
          </a:p>
          <a:p>
            <a:pPr marL="457200" indent="-457200">
              <a:spcAft>
                <a:spcPts val="1200"/>
              </a:spcAft>
              <a:defRPr/>
            </a:pPr>
            <a:r>
              <a:rPr lang="en-US" sz="2400" dirty="0"/>
              <a:t>Each test should be transcribed by one staff member, and another staff member should confirm the transcription prior to the test being submitted. </a:t>
            </a:r>
          </a:p>
          <a:p>
            <a:pPr marL="457200" indent="-457200">
              <a:spcAft>
                <a:spcPts val="1200"/>
              </a:spcAft>
              <a:defRPr/>
            </a:pPr>
            <a:r>
              <a:rPr lang="en-US" sz="2400" dirty="0"/>
              <a:t>Responses should be entered into the DEI within one week of the student completing the paper-based assessment. </a:t>
            </a:r>
            <a:r>
              <a:rPr lang="en-US" sz="2400" b="1" dirty="0"/>
              <a:t> </a:t>
            </a:r>
          </a:p>
          <a:p>
            <a:pPr marL="457200" indent="-457200">
              <a:spcAft>
                <a:spcPts val="1200"/>
              </a:spcAft>
              <a:defRPr/>
            </a:pPr>
            <a:r>
              <a:rPr lang="en-US" sz="2400" dirty="0"/>
              <a:t>More information about the DEI can be found in the </a:t>
            </a:r>
            <a:r>
              <a:rPr lang="en-US" sz="2400" b="1" i="1" dirty="0"/>
              <a:t>DEI User Guide </a:t>
            </a:r>
            <a:r>
              <a:rPr lang="en-US" sz="2400" dirty="0"/>
              <a:t>on the FSA Portal.</a:t>
            </a:r>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9318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Paper-Based Testing </a:t>
            </a:r>
            <a:br>
              <a:rPr lang="en-US" sz="4000" dirty="0"/>
            </a:br>
            <a:r>
              <a:rPr lang="en-US" sz="4000" dirty="0"/>
              <a:t>Policies and Procedures</a:t>
            </a:r>
          </a:p>
        </p:txBody>
      </p:sp>
      <p:sp>
        <p:nvSpPr>
          <p:cNvPr id="3" name="Content Placeholder 2"/>
          <p:cNvSpPr>
            <a:spLocks noGrp="1"/>
          </p:cNvSpPr>
          <p:nvPr>
            <p:ph idx="1"/>
          </p:nvPr>
        </p:nvSpPr>
        <p:spPr>
          <a:xfrm>
            <a:off x="228600" y="1752600"/>
            <a:ext cx="8737092" cy="4343399"/>
          </a:xfrm>
        </p:spPr>
        <p:txBody>
          <a:bodyPr/>
          <a:lstStyle/>
          <a:p>
            <a:pPr marL="0" indent="0">
              <a:buNone/>
              <a:defRPr/>
            </a:pPr>
            <a:r>
              <a:rPr lang="en-US" sz="2800" b="1" dirty="0"/>
              <a:t>Star Record Book (Grades K-2)</a:t>
            </a:r>
          </a:p>
          <a:p>
            <a:pPr marL="457200" indent="-457200">
              <a:spcAft>
                <a:spcPts val="1200"/>
              </a:spcAft>
              <a:defRPr/>
            </a:pPr>
            <a:r>
              <a:rPr lang="en-US" sz="2400" dirty="0"/>
              <a:t>All regular print, large print, and one-item-per-page K-2 FAST paper-based assessments must be transcribed by school staff into the Star Record Book.</a:t>
            </a:r>
            <a:endParaRPr lang="en-US" sz="2400" b="1" dirty="0"/>
          </a:p>
          <a:p>
            <a:pPr marL="457200" indent="-457200">
              <a:spcAft>
                <a:spcPts val="1200"/>
              </a:spcAft>
              <a:defRPr/>
            </a:pPr>
            <a:r>
              <a:rPr lang="en-US" sz="2400" dirty="0"/>
              <a:t>Responses should be entered into the Record Book within one week of the student completing the paper-based assessment. </a:t>
            </a:r>
            <a:r>
              <a:rPr lang="en-US" sz="2400" b="1" dirty="0"/>
              <a:t> </a:t>
            </a:r>
            <a:endParaRPr lang="en-US" sz="2400" dirty="0"/>
          </a:p>
          <a:p>
            <a:pPr marL="457200" indent="-457200">
              <a:spcAft>
                <a:spcPts val="1200"/>
              </a:spcAft>
              <a:defRPr/>
            </a:pPr>
            <a:r>
              <a:rPr lang="en-US" sz="2400" dirty="0"/>
              <a:t>More information about this can be found in the </a:t>
            </a:r>
            <a:r>
              <a:rPr lang="en-US" sz="2400" b="1" i="1" dirty="0"/>
              <a:t>K-2 FAST Paper-Based Star Assessments User Guide </a:t>
            </a:r>
            <a:r>
              <a:rPr lang="en-US" sz="2400" dirty="0"/>
              <a:t>on the FSA Portal.</a:t>
            </a:r>
          </a:p>
          <a:p>
            <a:pPr marL="457200" indent="-457200">
              <a:spcAft>
                <a:spcPts val="1200"/>
              </a:spcAft>
              <a:defRPr/>
            </a:pPr>
            <a:r>
              <a:rPr lang="en-US" sz="2400" dirty="0"/>
              <a:t>Follow the instructions in the user guide to return materials.</a:t>
            </a:r>
          </a:p>
          <a:p>
            <a:endParaRPr lang="en-US" sz="23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521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385763" indent="-385763">
              <a:buFont typeface="+mj-lt"/>
              <a:buAutoNum type="arabicPeriod"/>
            </a:pPr>
            <a:r>
              <a:rPr lang="en-US" sz="2400" b="1" dirty="0"/>
              <a:t>A student has an electronic device during testing. </a:t>
            </a:r>
            <a:r>
              <a:rPr lang="en-US" sz="2400" dirty="0"/>
              <a:t>If a student is found with an electronic device that he or she is not using for testing purposes during testing or during breaks within a session, the student’s test </a:t>
            </a:r>
            <a:r>
              <a:rPr lang="en-US" sz="2400" b="1" dirty="0"/>
              <a:t>must </a:t>
            </a:r>
            <a:r>
              <a:rPr lang="en-US" sz="2400" dirty="0"/>
              <a:t>be invalidated. S</a:t>
            </a:r>
            <a:endParaRPr lang="en-US" sz="2400" b="1" dirty="0"/>
          </a:p>
          <a:p>
            <a:pPr marL="385763" indent="-385763">
              <a:buFont typeface="+mj-lt"/>
              <a:buAutoNum type="arabicPeriod"/>
            </a:pPr>
            <a:r>
              <a:rPr lang="en-US" sz="2400" b="1" dirty="0"/>
              <a:t>A student is given unauthorized help during testing. </a:t>
            </a:r>
            <a:r>
              <a:rPr lang="en-US" sz="2400" dirty="0"/>
              <a:t>If a student received unauthorized assistance or has been given an unfair advantage (e.g., a test administrator has told a student to check the answer to a specific item), the student’s test must be invalidated.</a:t>
            </a:r>
          </a:p>
          <a:p>
            <a:pPr marL="385763" indent="-385763">
              <a:buFont typeface="+mj-lt"/>
              <a:buAutoNum type="arabicPeriod"/>
            </a:pPr>
            <a:r>
              <a:rPr lang="en-US" sz="2400" b="1" dirty="0"/>
              <a:t>A student is caught cheating during testing. </a:t>
            </a:r>
            <a:r>
              <a:rPr lang="en-US" sz="2400" dirty="0"/>
              <a:t>In situations involving cheating, a report must be submitted to FDOE within 10 calendar days of the incident. </a:t>
            </a:r>
          </a:p>
          <a:p>
            <a:pPr marL="385763" indent="-385763">
              <a:buFont typeface="+mj-lt"/>
              <a:buAutoNum type="arabicPeriod"/>
            </a:pPr>
            <a:endParaRPr lang="en-US" sz="24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166160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1"/>
            <a:ext cx="8737092" cy="4724399"/>
          </a:xfrm>
        </p:spPr>
        <p:txBody>
          <a:bodyPr>
            <a:noAutofit/>
          </a:bodyPr>
          <a:lstStyle/>
          <a:p>
            <a:pPr marL="457200" indent="-457200">
              <a:buFont typeface="+mj-lt"/>
              <a:buAutoNum type="arabicPeriod" startAt="4"/>
            </a:pPr>
            <a:r>
              <a:rPr lang="en-US" sz="2400" b="1" dirty="0"/>
              <a:t>A student is given an unauthorized accommodation. </a:t>
            </a:r>
            <a:r>
              <a:rPr lang="en-US" sz="2400" dirty="0"/>
              <a:t>Testing with accommodations not indicated on a student’s IEP, 504 plan, or ELL plan may be cause for invalidation. </a:t>
            </a:r>
          </a:p>
          <a:p>
            <a:pPr marL="457200" indent="-457200">
              <a:buFont typeface="+mj-lt"/>
              <a:buAutoNum type="arabicPeriod" startAt="4"/>
            </a:pPr>
            <a:r>
              <a:rPr lang="en-US" sz="2400" b="1" dirty="0"/>
              <a:t>A student was </a:t>
            </a:r>
            <a:r>
              <a:rPr lang="en-US" sz="2400" b="1" u="sng" dirty="0"/>
              <a:t>not</a:t>
            </a:r>
            <a:r>
              <a:rPr lang="en-US" sz="2400" b="1" dirty="0"/>
              <a:t> provided an allowable accommodation. </a:t>
            </a:r>
            <a:r>
              <a:rPr lang="en-US" sz="2400" dirty="0"/>
              <a:t>The situation should be discussed with the student and parents to determine if the lack of the accommodation significantly affected the student’s performance and if the test should be scored.</a:t>
            </a:r>
          </a:p>
          <a:p>
            <a:pPr marL="457200" indent="-457200">
              <a:buFont typeface="+mj-lt"/>
              <a:buAutoNum type="arabicPeriod" startAt="4"/>
            </a:pPr>
            <a:r>
              <a:rPr lang="en-US" sz="2400" b="1" dirty="0"/>
              <a:t>A student is given an unauthorized aid. </a:t>
            </a:r>
            <a:r>
              <a:rPr lang="en-US" sz="2400" dirty="0"/>
              <a:t>For instance, if a student had access to an unauthorized visual aid, the aid in question should be considered in terms of its likely impact on the validity of results.</a:t>
            </a:r>
          </a:p>
          <a:p>
            <a:pPr marL="457200" indent="-457200">
              <a:buFont typeface="+mj-lt"/>
              <a:buAutoNum type="arabicPeriod" startAt="4"/>
            </a:pPr>
            <a:endParaRPr lang="en-US" sz="2400" dirty="0"/>
          </a:p>
          <a:p>
            <a:pPr marL="457200" indent="-457200">
              <a:buFont typeface="+mj-lt"/>
              <a:buAutoNum type="arabicPeriod" startAt="4"/>
            </a:pPr>
            <a:endParaRPr lang="en-US" sz="24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1"/>
          <p:cNvSpPr txBox="1">
            <a:spLocks/>
          </p:cNvSpPr>
          <p:nvPr/>
        </p:nvSpPr>
        <p:spPr>
          <a:xfrm>
            <a:off x="304800" y="381000"/>
            <a:ext cx="5334000" cy="9836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j-ea"/>
                <a:cs typeface="+mj-cs"/>
              </a:rPr>
              <a:t>Test Invalidation</a:t>
            </a:r>
            <a:br>
              <a:rPr kumimoji="0" lang="en-US" sz="4000" b="1" i="0" u="none" strike="noStrike" kern="1200" cap="none" spc="0" normalizeH="0" baseline="0" noProof="0" dirty="0">
                <a:ln>
                  <a:noFill/>
                </a:ln>
                <a:solidFill>
                  <a:prstClr val="black"/>
                </a:solidFill>
                <a:effectLst/>
                <a:uLnTx/>
                <a:uFillTx/>
                <a:latin typeface="Calibri"/>
                <a:ea typeface="+mj-ea"/>
                <a:cs typeface="+mj-cs"/>
              </a:rPr>
            </a:br>
            <a:r>
              <a:rPr kumimoji="0" lang="en-US" sz="4000" b="1" i="0" u="none" strike="noStrike" kern="1200" cap="none" spc="0" normalizeH="0" baseline="0" noProof="0" dirty="0">
                <a:ln>
                  <a:noFill/>
                </a:ln>
                <a:solidFill>
                  <a:prstClr val="black"/>
                </a:solidFill>
                <a:effectLst/>
                <a:uLnTx/>
                <a:uFillTx/>
                <a:latin typeface="Calibri"/>
                <a:ea typeface="+mj-ea"/>
                <a:cs typeface="+mj-cs"/>
              </a:rPr>
              <a:t>Policies and Procedures</a:t>
            </a:r>
          </a:p>
        </p:txBody>
      </p:sp>
    </p:spTree>
    <p:extLst>
      <p:ext uri="{BB962C8B-B14F-4D97-AF65-F5344CB8AC3E}">
        <p14:creationId xmlns:p14="http://schemas.microsoft.com/office/powerpoint/2010/main" val="193960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1"/>
            <a:ext cx="8737092" cy="4114799"/>
          </a:xfrm>
        </p:spPr>
        <p:txBody>
          <a:bodyPr>
            <a:noAutofit/>
          </a:bodyPr>
          <a:lstStyle/>
          <a:p>
            <a:pPr marL="457200" indent="-457200">
              <a:buFont typeface="+mj-lt"/>
              <a:buAutoNum type="arabicPeriod" startAt="7"/>
            </a:pPr>
            <a:r>
              <a:rPr lang="en-US" sz="2400" b="1" dirty="0"/>
              <a:t>A student becomes ill during testing. </a:t>
            </a:r>
            <a:r>
              <a:rPr lang="en-US" sz="2400" dirty="0"/>
              <a:t>If a student reports after testing that he or she was ill during testing and was significantly affected, the test may be invalidated. </a:t>
            </a:r>
            <a:r>
              <a:rPr lang="en-US" sz="2400" b="1" dirty="0"/>
              <a:t>If a student is unable to complete a session due to illness, the session may be completed on a subsequent day using the exact time that the student had remaining.</a:t>
            </a:r>
          </a:p>
          <a:p>
            <a:pPr marL="457200" indent="-457200">
              <a:buFont typeface="+mj-lt"/>
              <a:buAutoNum type="arabicPeriod" startAt="7"/>
            </a:pPr>
            <a:r>
              <a:rPr lang="en-US" sz="2400" b="1" dirty="0"/>
              <a:t>A disruption occurs during testing. </a:t>
            </a:r>
            <a:r>
              <a:rPr lang="en-US" sz="2400" dirty="0"/>
              <a:t>If students are disrupted during testing due to a circumstance out of their control (e.g., severe weather), test invalidation may be considered if a student feels his or her performance was significantly affected by the disruption.</a:t>
            </a:r>
          </a:p>
          <a:p>
            <a:pPr marL="457200" indent="-457200">
              <a:buFont typeface="+mj-lt"/>
              <a:buAutoNum type="arabicPeriod" startAt="7"/>
            </a:pPr>
            <a:endParaRPr lang="en-US" sz="2400" b="1" dirty="0"/>
          </a:p>
          <a:p>
            <a:pPr marL="457200" indent="-457200">
              <a:buFont typeface="+mj-lt"/>
              <a:buAutoNum type="arabicPeriod" startAt="7"/>
            </a:pPr>
            <a:endParaRPr lang="en-US" sz="2400" dirty="0"/>
          </a:p>
          <a:p>
            <a:pPr>
              <a:buFont typeface="+mj-lt"/>
              <a:buAutoNum type="arabicPeriod" startAt="7"/>
            </a:pPr>
            <a:endParaRPr lang="en-US" sz="24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p:nvPr>
        </p:nvSpPr>
        <p:spPr>
          <a:xfrm>
            <a:off x="304800" y="381000"/>
            <a:ext cx="5334000" cy="983659"/>
          </a:xfrm>
        </p:spPr>
        <p:txBody>
          <a:bodyPr>
            <a:noAutofit/>
          </a:bodyPr>
          <a:lstStyle/>
          <a:p>
            <a:r>
              <a:rPr lang="en-US" sz="4000" dirty="0"/>
              <a:t>Test Invalidation</a:t>
            </a:r>
            <a:br>
              <a:rPr lang="en-US" sz="4000" dirty="0"/>
            </a:br>
            <a:r>
              <a:rPr lang="en-US" sz="4000" dirty="0"/>
              <a:t>Policies and Procedures</a:t>
            </a:r>
          </a:p>
        </p:txBody>
      </p:sp>
    </p:spTree>
    <p:extLst>
      <p:ext uri="{BB962C8B-B14F-4D97-AF65-F5344CB8AC3E}">
        <p14:creationId xmlns:p14="http://schemas.microsoft.com/office/powerpoint/2010/main" val="217830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51619"/>
            <a:ext cx="6553200" cy="1096962"/>
          </a:xfrm>
        </p:spPr>
        <p:txBody>
          <a:bodyPr>
            <a:noAutofit/>
          </a:bodyPr>
          <a:lstStyle/>
          <a:p>
            <a:r>
              <a:rPr lang="en-US" sz="3600" dirty="0"/>
              <a:t>Test Invalidation</a:t>
            </a:r>
            <a:br>
              <a:rPr lang="en-US" sz="3600" dirty="0"/>
            </a:br>
            <a:r>
              <a:rPr lang="en-US" sz="3600" dirty="0"/>
              <a:t>Policies and Procedures</a:t>
            </a:r>
          </a:p>
        </p:txBody>
      </p:sp>
      <p:sp>
        <p:nvSpPr>
          <p:cNvPr id="3" name="Content Placeholder 2"/>
          <p:cNvSpPr>
            <a:spLocks noGrp="1"/>
          </p:cNvSpPr>
          <p:nvPr>
            <p:ph idx="1"/>
          </p:nvPr>
        </p:nvSpPr>
        <p:spPr>
          <a:xfrm>
            <a:off x="228600" y="1752601"/>
            <a:ext cx="8737092" cy="4114799"/>
          </a:xfrm>
        </p:spPr>
        <p:txBody>
          <a:bodyPr>
            <a:noAutofit/>
          </a:bodyPr>
          <a:lstStyle/>
          <a:p>
            <a:pPr marL="0" indent="0">
              <a:buNone/>
            </a:pPr>
            <a:r>
              <a:rPr lang="en-US" sz="2800" b="1" dirty="0"/>
              <a:t>Invalidations (Grades 3-6)</a:t>
            </a:r>
            <a:endParaRPr lang="en-US" sz="2800" dirty="0"/>
          </a:p>
          <a:p>
            <a:r>
              <a:rPr lang="en-US" sz="2400" dirty="0"/>
              <a:t>For computer-based assessments, test invalidations are entered in TIDE. Invalidating a test will require the student’s ID number and the reason for invalidation. </a:t>
            </a:r>
          </a:p>
          <a:p>
            <a:r>
              <a:rPr lang="en-US" sz="2400" b="1" dirty="0"/>
              <a:t>If a paper-based test needs to be invalidated, it should still be entered into the DEI, then invalidated in TIDE.</a:t>
            </a:r>
            <a:br>
              <a:rPr lang="en-US" sz="2200" b="1" dirty="0"/>
            </a:br>
            <a:endParaRPr lang="en-US" sz="2200" b="1" dirty="0"/>
          </a:p>
          <a:p>
            <a:pPr marL="0" indent="0">
              <a:buNone/>
            </a:pPr>
            <a:r>
              <a:rPr lang="en-US" sz="2800" b="1" dirty="0"/>
              <a:t>Deactivations (Grades K-2)</a:t>
            </a:r>
            <a:endParaRPr lang="en-US" sz="2800" dirty="0"/>
          </a:p>
          <a:p>
            <a:r>
              <a:rPr lang="en-US" sz="2400" dirty="0"/>
              <a:t>Use our Deactivation Google Form to request deactivations. Contact Charlie Henderson for more info.</a:t>
            </a:r>
            <a:br>
              <a:rPr lang="en-US" sz="2200" b="1" dirty="0"/>
            </a:br>
            <a:br>
              <a:rPr lang="en-US" sz="2200" b="1" dirty="0"/>
            </a:br>
            <a:endParaRPr lang="en-US" sz="2200" b="1"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0764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6589" y="519793"/>
            <a:ext cx="7772400" cy="762000"/>
          </a:xfrm>
        </p:spPr>
        <p:txBody>
          <a:bodyPr>
            <a:normAutofit/>
          </a:bodyPr>
          <a:lstStyle/>
          <a:p>
            <a:r>
              <a:rPr lang="en-US" b="1" dirty="0"/>
              <a:t>Florida Statewide Assessments</a:t>
            </a:r>
            <a:endParaRPr lang="en-US" dirty="0"/>
          </a:p>
        </p:txBody>
      </p:sp>
      <p:sp>
        <p:nvSpPr>
          <p:cNvPr id="3" name="Title 1"/>
          <p:cNvSpPr txBox="1">
            <a:spLocks/>
          </p:cNvSpPr>
          <p:nvPr/>
        </p:nvSpPr>
        <p:spPr>
          <a:xfrm>
            <a:off x="457200" y="2209800"/>
            <a:ext cx="8229600" cy="3810000"/>
          </a:xfrm>
          <a:prstGeom prst="rect">
            <a:avLst/>
          </a:prstGeom>
        </p:spPr>
        <p:txBody>
          <a:bodyPr vert="horz" lIns="91440" tIns="45720" rIns="91440" bIns="45720" rtlCol="0" anchor="t">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7600" dirty="0">
                <a:latin typeface="Calibri" panose="020F0502020204030204" pitchFamily="34" charset="0"/>
                <a:ea typeface="Tahoma" panose="020B0604030504040204" pitchFamily="34" charset="0"/>
                <a:cs typeface="Calibri" panose="020F0502020204030204" pitchFamily="34" charset="0"/>
              </a:rPr>
              <a:t>Grades K-2 FAST Early Literacy / Reading </a:t>
            </a:r>
          </a:p>
          <a:p>
            <a:pPr lvl="0"/>
            <a:r>
              <a:rPr lang="en-US" sz="7600" dirty="0">
                <a:latin typeface="Calibri" panose="020F0502020204030204" pitchFamily="34" charset="0"/>
                <a:ea typeface="Tahoma" panose="020B0604030504040204" pitchFamily="34" charset="0"/>
                <a:cs typeface="Calibri" panose="020F0502020204030204" pitchFamily="34" charset="0"/>
              </a:rPr>
              <a:t>Grades K-2 FAST Math</a:t>
            </a:r>
          </a:p>
          <a:p>
            <a:pPr lvl="0"/>
            <a:endParaRPr lang="en-US" sz="7600" dirty="0">
              <a:latin typeface="Calibri" panose="020F0502020204030204" pitchFamily="34" charset="0"/>
              <a:ea typeface="Tahoma" panose="020B0604030504040204" pitchFamily="34" charset="0"/>
              <a:cs typeface="Calibri" panose="020F0502020204030204" pitchFamily="34" charset="0"/>
            </a:endParaRPr>
          </a:p>
          <a:p>
            <a:pPr lvl="0"/>
            <a:r>
              <a:rPr lang="en-US" sz="7600" dirty="0">
                <a:latin typeface="Calibri" panose="020F0502020204030204" pitchFamily="34" charset="0"/>
                <a:ea typeface="Tahoma" panose="020B0604030504040204" pitchFamily="34" charset="0"/>
                <a:cs typeface="Calibri" panose="020F0502020204030204" pitchFamily="34" charset="0"/>
              </a:rPr>
              <a:t>Grades 3-6 FAST Reading</a:t>
            </a:r>
          </a:p>
          <a:p>
            <a:r>
              <a:rPr lang="en-US" sz="7600" dirty="0">
                <a:latin typeface="Calibri" panose="020F0502020204030204" pitchFamily="34" charset="0"/>
                <a:ea typeface="Tahoma" panose="020B0604030504040204" pitchFamily="34" charset="0"/>
                <a:cs typeface="Calibri" panose="020F0502020204030204" pitchFamily="34" charset="0"/>
              </a:rPr>
              <a:t>Grades 3-6 FAST Math</a:t>
            </a:r>
          </a:p>
          <a:p>
            <a:r>
              <a:rPr lang="en-US" sz="7600" dirty="0">
                <a:latin typeface="Calibri" panose="020F0502020204030204" pitchFamily="34" charset="0"/>
                <a:ea typeface="Tahoma" panose="020B0604030504040204" pitchFamily="34" charset="0"/>
                <a:cs typeface="Calibri" panose="020F0502020204030204" pitchFamily="34" charset="0"/>
              </a:rPr>
              <a:t>Grades 4-6 BEST Writing</a:t>
            </a:r>
          </a:p>
          <a:p>
            <a:endParaRPr lang="en-US" sz="7600" dirty="0">
              <a:latin typeface="Calibri" panose="020F0502020204030204" pitchFamily="34" charset="0"/>
              <a:ea typeface="Tahoma" panose="020B0604030504040204" pitchFamily="34" charset="0"/>
              <a:cs typeface="Calibri" panose="020F0502020204030204" pitchFamily="34" charset="0"/>
            </a:endParaRPr>
          </a:p>
          <a:p>
            <a:r>
              <a:rPr lang="en-US" sz="7600" dirty="0">
                <a:latin typeface="Calibri" panose="020F0502020204030204" pitchFamily="34" charset="0"/>
                <a:ea typeface="Tahoma" panose="020B0604030504040204" pitchFamily="34" charset="0"/>
                <a:cs typeface="Calibri" panose="020F0502020204030204" pitchFamily="34" charset="0"/>
              </a:rPr>
              <a:t>Grade 5 Science</a:t>
            </a:r>
            <a:br>
              <a:rPr lang="en-US" sz="3500" dirty="0">
                <a:latin typeface="Calibri" panose="020F0502020204030204" pitchFamily="34" charset="0"/>
                <a:ea typeface="Tahoma" panose="020B0604030504040204" pitchFamily="34" charset="0"/>
                <a:cs typeface="Calibri" panose="020F0502020204030204" pitchFamily="34" charset="0"/>
              </a:rPr>
            </a:br>
            <a:endParaRPr lang="en-US" sz="3600" dirty="0">
              <a:solidFill>
                <a:prstClr val="black"/>
              </a:solidFill>
              <a:ea typeface="Tahoma" panose="020B0604030504040204" pitchFamily="34" charset="0"/>
              <a:cs typeface="Tahoma" panose="020B0604030504040204" pitchFamily="34" charset="0"/>
            </a:endParaRPr>
          </a:p>
          <a:p>
            <a:pPr lvl="0"/>
            <a:endParaRPr lang="en-US" sz="3500" dirty="0">
              <a:latin typeface="Calibri" panose="020F0502020204030204" pitchFamily="34" charset="0"/>
              <a:ea typeface="Tahoma" panose="020B0604030504040204" pitchFamily="34" charset="0"/>
              <a:cs typeface="Calibri" panose="020F0502020204030204" pitchFamily="34" charset="0"/>
            </a:endParaRPr>
          </a:p>
          <a:p>
            <a:pPr lvl="0"/>
            <a:endParaRPr lang="en-US" sz="3000" dirty="0">
              <a:solidFill>
                <a:prstClr val="black"/>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803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228600" y="1904999"/>
            <a:ext cx="3962400" cy="4267201"/>
          </a:xfrm>
        </p:spPr>
        <p:txBody>
          <a:bodyPr>
            <a:noAutofit/>
          </a:bodyPr>
          <a:lstStyle/>
          <a:p>
            <a:pPr marL="0" indent="0">
              <a:buNone/>
              <a:tabLst>
                <a:tab pos="5486400" algn="l"/>
              </a:tabLst>
            </a:pPr>
            <a:r>
              <a:rPr lang="en-US" dirty="0"/>
              <a:t>Policy Information</a:t>
            </a:r>
          </a:p>
          <a:p>
            <a:pPr marL="0" indent="0">
              <a:buNone/>
              <a:tabLst>
                <a:tab pos="5486400" algn="l"/>
              </a:tabLst>
            </a:pPr>
            <a:r>
              <a:rPr lang="en-US" dirty="0"/>
              <a:t>Instructions</a:t>
            </a:r>
          </a:p>
          <a:p>
            <a:pPr marL="0" indent="0">
              <a:buNone/>
              <a:tabLst>
                <a:tab pos="5486400" algn="l"/>
              </a:tabLst>
            </a:pPr>
            <a:r>
              <a:rPr lang="en-US" dirty="0"/>
              <a:t>Signs &amp; Forms</a:t>
            </a:r>
          </a:p>
          <a:p>
            <a:pPr marL="0" indent="0">
              <a:buNone/>
              <a:tabLst>
                <a:tab pos="5486400" algn="l"/>
              </a:tabLst>
            </a:pPr>
            <a:r>
              <a:rPr lang="en-US" dirty="0"/>
              <a:t>Scripts</a:t>
            </a:r>
          </a:p>
          <a:p>
            <a:pPr marL="0" indent="0">
              <a:buNone/>
              <a:tabLst>
                <a:tab pos="5486400" algn="l"/>
              </a:tabLst>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26A1C87-373F-460D-95FE-D0A2ABE550FC}"/>
              </a:ext>
            </a:extLst>
          </p:cNvPr>
          <p:cNvPicPr>
            <a:picLocks noChangeAspect="1"/>
          </p:cNvPicPr>
          <p:nvPr/>
        </p:nvPicPr>
        <p:blipFill>
          <a:blip r:embed="rId4"/>
          <a:stretch>
            <a:fillRect/>
          </a:stretch>
        </p:blipFill>
        <p:spPr>
          <a:xfrm>
            <a:off x="2892546" y="2667000"/>
            <a:ext cx="2749308" cy="3581400"/>
          </a:xfrm>
          <a:prstGeom prst="rect">
            <a:avLst/>
          </a:prstGeom>
          <a:ln>
            <a:solidFill>
              <a:schemeClr val="tx1"/>
            </a:solidFill>
          </a:ln>
        </p:spPr>
      </p:pic>
      <p:pic>
        <p:nvPicPr>
          <p:cNvPr id="8" name="Picture 7">
            <a:extLst>
              <a:ext uri="{FF2B5EF4-FFF2-40B4-BE49-F238E27FC236}">
                <a16:creationId xmlns:a16="http://schemas.microsoft.com/office/drawing/2014/main" id="{071E5979-2198-408C-860E-E5DFA89290AB}"/>
              </a:ext>
            </a:extLst>
          </p:cNvPr>
          <p:cNvPicPr>
            <a:picLocks noChangeAspect="1"/>
          </p:cNvPicPr>
          <p:nvPr/>
        </p:nvPicPr>
        <p:blipFill>
          <a:blip r:embed="rId5"/>
          <a:stretch>
            <a:fillRect/>
          </a:stretch>
        </p:blipFill>
        <p:spPr>
          <a:xfrm>
            <a:off x="5943600" y="1428792"/>
            <a:ext cx="2863766" cy="3718804"/>
          </a:xfrm>
          <a:prstGeom prst="rect">
            <a:avLst/>
          </a:prstGeom>
          <a:ln>
            <a:solidFill>
              <a:schemeClr val="tx1"/>
            </a:solidFill>
          </a:ln>
        </p:spPr>
      </p:pic>
    </p:spTree>
    <p:extLst>
      <p:ext uri="{BB962C8B-B14F-4D97-AF65-F5344CB8AC3E}">
        <p14:creationId xmlns:p14="http://schemas.microsoft.com/office/powerpoint/2010/main" val="328400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Review</a:t>
            </a:r>
          </a:p>
        </p:txBody>
      </p:sp>
      <p:sp>
        <p:nvSpPr>
          <p:cNvPr id="3" name="Content Placeholder 2"/>
          <p:cNvSpPr>
            <a:spLocks noGrp="1"/>
          </p:cNvSpPr>
          <p:nvPr>
            <p:ph idx="1"/>
          </p:nvPr>
        </p:nvSpPr>
        <p:spPr>
          <a:xfrm>
            <a:off x="228600" y="1600200"/>
            <a:ext cx="8737092" cy="4495799"/>
          </a:xfrm>
        </p:spPr>
        <p:txBody>
          <a:bodyPr>
            <a:noAutofit/>
          </a:bodyPr>
          <a:lstStyle/>
          <a:p>
            <a:pPr marL="0" indent="0">
              <a:lnSpc>
                <a:spcPct val="80000"/>
              </a:lnSpc>
              <a:spcBef>
                <a:spcPts val="600"/>
              </a:spcBef>
              <a:spcAft>
                <a:spcPts val="600"/>
              </a:spcAft>
              <a:buFontTx/>
              <a:buNone/>
              <a:defRPr/>
            </a:pPr>
            <a:r>
              <a:rPr lang="en-US" sz="2150" dirty="0"/>
              <a:t>Per Test Security Statute, s. 1008.24, F.S., and Florida State Board Rule, 6A-10.042, 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a:t>Examples of prohibited activities are:</a:t>
            </a:r>
          </a:p>
          <a:p>
            <a:pPr>
              <a:lnSpc>
                <a:spcPct val="80000"/>
              </a:lnSpc>
              <a:spcBef>
                <a:spcPts val="400"/>
              </a:spcBef>
              <a:spcAft>
                <a:spcPts val="400"/>
              </a:spcAft>
              <a:defRPr/>
            </a:pPr>
            <a:r>
              <a:rPr lang="en-US" sz="2150" dirty="0"/>
              <a:t>Reading or viewing the passages or test items before, during, or after testing</a:t>
            </a:r>
          </a:p>
          <a:p>
            <a:pPr>
              <a:spcBef>
                <a:spcPts val="400"/>
              </a:spcBef>
              <a:spcAft>
                <a:spcPts val="400"/>
              </a:spcAft>
              <a:defRPr/>
            </a:pPr>
            <a:r>
              <a:rPr lang="en-US" sz="2150" dirty="0"/>
              <a:t>Copying the passages or test items</a:t>
            </a:r>
          </a:p>
          <a:p>
            <a:pPr>
              <a:lnSpc>
                <a:spcPct val="80000"/>
              </a:lnSpc>
              <a:spcBef>
                <a:spcPts val="400"/>
              </a:spcBef>
              <a:spcAft>
                <a:spcPts val="400"/>
              </a:spcAft>
              <a:defRPr/>
            </a:pPr>
            <a:r>
              <a:rPr lang="en-US" sz="2150" dirty="0"/>
              <a:t>Revealing the passages or test items</a:t>
            </a:r>
          </a:p>
          <a:p>
            <a:pPr>
              <a:lnSpc>
                <a:spcPct val="80000"/>
              </a:lnSpc>
              <a:spcBef>
                <a:spcPts val="400"/>
              </a:spcBef>
              <a:spcAft>
                <a:spcPts val="400"/>
              </a:spcAft>
              <a:defRPr/>
            </a:pPr>
            <a:r>
              <a:rPr lang="en-US" sz="2150" dirty="0"/>
              <a:t>Explaining the passages or test items for students</a:t>
            </a:r>
          </a:p>
          <a:p>
            <a:pPr>
              <a:lnSpc>
                <a:spcPct val="80000"/>
              </a:lnSpc>
              <a:spcBef>
                <a:spcPts val="400"/>
              </a:spcBef>
              <a:spcAft>
                <a:spcPts val="400"/>
              </a:spcAft>
              <a:defRPr/>
            </a:pPr>
            <a:r>
              <a:rPr lang="en-US" sz="2150" dirty="0"/>
              <a:t>Changing or otherwise interfering with student responses to test items</a:t>
            </a:r>
          </a:p>
          <a:p>
            <a:pPr>
              <a:lnSpc>
                <a:spcPct val="80000"/>
              </a:lnSpc>
              <a:spcBef>
                <a:spcPts val="400"/>
              </a:spcBef>
              <a:spcAft>
                <a:spcPts val="400"/>
              </a:spcAft>
              <a:defRPr/>
            </a:pPr>
            <a:r>
              <a:rPr lang="en-US" sz="2150" dirty="0"/>
              <a:t>Copying or reading student responses</a:t>
            </a:r>
          </a:p>
          <a:p>
            <a:pPr>
              <a:lnSpc>
                <a:spcPct val="80000"/>
              </a:lnSpc>
              <a:spcBef>
                <a:spcPts val="400"/>
              </a:spcBef>
              <a:spcAft>
                <a:spcPts val="400"/>
              </a:spcAft>
              <a:defRPr/>
            </a:pPr>
            <a:r>
              <a:rPr lang="en-US" sz="2150" dirty="0"/>
              <a:t>Causing achievement of schools to be inaccurately measured or reported</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25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a:t>Test Administration Resources</a:t>
            </a:r>
          </a:p>
        </p:txBody>
      </p:sp>
      <p:sp>
        <p:nvSpPr>
          <p:cNvPr id="3" name="Content Placeholder 2"/>
          <p:cNvSpPr>
            <a:spLocks noGrp="1"/>
          </p:cNvSpPr>
          <p:nvPr>
            <p:ph idx="1"/>
          </p:nvPr>
        </p:nvSpPr>
        <p:spPr>
          <a:xfrm>
            <a:off x="0" y="1219199"/>
            <a:ext cx="8991600" cy="5387181"/>
          </a:xfrm>
        </p:spPr>
        <p:txBody>
          <a:bodyPr>
            <a:noAutofit/>
          </a:bodyPr>
          <a:lstStyle/>
          <a:p>
            <a:pPr>
              <a:tabLst>
                <a:tab pos="5486400" algn="l"/>
              </a:tabLst>
            </a:pPr>
            <a:r>
              <a:rPr lang="en-US" sz="2400" dirty="0"/>
              <a:t>Test Administrator User Guide</a:t>
            </a:r>
          </a:p>
          <a:p>
            <a:pPr>
              <a:tabLst>
                <a:tab pos="5486400" algn="l"/>
              </a:tabLst>
            </a:pPr>
            <a:r>
              <a:rPr lang="en-US" sz="2400" dirty="0"/>
              <a:t>TDS Quick Guide</a:t>
            </a:r>
          </a:p>
          <a:p>
            <a:pPr>
              <a:tabLst>
                <a:tab pos="5486400" algn="l"/>
              </a:tabLst>
            </a:pPr>
            <a:r>
              <a:rPr lang="en-US" sz="2400" dirty="0"/>
              <a:t>TIDE User Guide</a:t>
            </a:r>
          </a:p>
          <a:p>
            <a:pPr>
              <a:tabLst>
                <a:tab pos="5486400" algn="l"/>
              </a:tabLst>
            </a:pPr>
            <a:r>
              <a:rPr lang="en-US" sz="2400" dirty="0"/>
              <a:t>TIDE Quick Guide</a:t>
            </a:r>
          </a:p>
          <a:p>
            <a:pPr>
              <a:tabLst>
                <a:tab pos="5486400" algn="l"/>
              </a:tabLst>
            </a:pPr>
            <a:r>
              <a:rPr lang="en-US" sz="2400" dirty="0"/>
              <a:t>Accommodations Guides</a:t>
            </a:r>
          </a:p>
          <a:p>
            <a:pPr>
              <a:tabLst>
                <a:tab pos="5486400" algn="l"/>
              </a:tabLst>
            </a:pPr>
            <a:r>
              <a:rPr lang="en-US" sz="2400" dirty="0"/>
              <a:t>K-2 FAST PBT User Guide</a:t>
            </a:r>
          </a:p>
          <a:p>
            <a:pPr>
              <a:tabLst>
                <a:tab pos="5486400" algn="l"/>
              </a:tabLst>
            </a:pPr>
            <a:r>
              <a:rPr lang="en-US" sz="2400" dirty="0"/>
              <a:t>TA Checklist</a:t>
            </a:r>
          </a:p>
          <a:p>
            <a:pPr>
              <a:tabLst>
                <a:tab pos="5486400" algn="l"/>
              </a:tabLst>
            </a:pPr>
            <a:r>
              <a:rPr lang="en-US" sz="2400" b="1" dirty="0"/>
              <a:t>TA Certification Course</a:t>
            </a:r>
          </a:p>
          <a:p>
            <a:pPr marL="0" indent="0">
              <a:buNone/>
              <a:tabLst>
                <a:tab pos="5486400" algn="l"/>
              </a:tabLst>
            </a:pPr>
            <a:endParaRPr lang="en-US" sz="2400" dirty="0"/>
          </a:p>
          <a:p>
            <a:pPr marL="0" indent="0">
              <a:buNone/>
              <a:tabLst>
                <a:tab pos="5486400" algn="l"/>
              </a:tabLst>
            </a:pPr>
            <a:r>
              <a:rPr lang="en-US" sz="2400" b="1" dirty="0"/>
              <a:t>Florida Assessment Portal </a:t>
            </a:r>
            <a:r>
              <a:rPr lang="en-US" sz="2400" dirty="0"/>
              <a:t>– www.flfast.org</a:t>
            </a:r>
          </a:p>
          <a:p>
            <a:pPr marL="0" indent="0">
              <a:buNone/>
              <a:tabLst>
                <a:tab pos="5486400" algn="l"/>
              </a:tabLst>
            </a:pPr>
            <a:r>
              <a:rPr lang="en-US" sz="2400" b="1" dirty="0"/>
              <a:t>Evaluation Services Website </a:t>
            </a:r>
            <a:r>
              <a:rPr lang="en-US" sz="2400" dirty="0"/>
              <a:t>– </a:t>
            </a:r>
            <a:r>
              <a:rPr lang="en-US" sz="2400" dirty="0">
                <a:hlinkClick r:id="rId4"/>
              </a:rPr>
              <a:t>www.escambiaschools.org/eval</a:t>
            </a:r>
            <a:endParaRPr lang="en-US" sz="2400" dirty="0"/>
          </a:p>
          <a:p>
            <a:pPr marL="0" indent="0">
              <a:buNone/>
              <a:tabLst>
                <a:tab pos="5486400" algn="l"/>
              </a:tabLst>
            </a:pPr>
            <a:r>
              <a:rPr lang="en-US" sz="2400" b="1" dirty="0"/>
              <a:t>Google Classroom </a:t>
            </a:r>
            <a:r>
              <a:rPr lang="en-US" sz="2400" dirty="0"/>
              <a:t>– Email Heather for access</a:t>
            </a:r>
          </a:p>
          <a:p>
            <a:pPr marL="0" indent="0">
              <a:buNone/>
              <a:tabLst>
                <a:tab pos="5486400" algn="l"/>
              </a:tabLst>
            </a:pPr>
            <a:endParaRPr lang="en-US" sz="24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a:p>
            <a:pPr marL="0" indent="0">
              <a:buNone/>
              <a:tabLst>
                <a:tab pos="5486400" algn="l"/>
              </a:tabLst>
            </a:pPr>
            <a:endParaRPr lang="en-US" sz="3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7FB5410-D72C-41C5-BE91-EE5C368DC4DB}"/>
              </a:ext>
            </a:extLst>
          </p:cNvPr>
          <p:cNvPicPr>
            <a:picLocks noChangeAspect="1"/>
          </p:cNvPicPr>
          <p:nvPr/>
        </p:nvPicPr>
        <p:blipFill>
          <a:blip r:embed="rId5"/>
          <a:stretch>
            <a:fillRect/>
          </a:stretch>
        </p:blipFill>
        <p:spPr>
          <a:xfrm>
            <a:off x="3886200" y="1752600"/>
            <a:ext cx="4565061" cy="3124199"/>
          </a:xfrm>
          <a:prstGeom prst="rect">
            <a:avLst/>
          </a:prstGeom>
        </p:spPr>
      </p:pic>
    </p:spTree>
    <p:extLst>
      <p:ext uri="{BB962C8B-B14F-4D97-AF65-F5344CB8AC3E}">
        <p14:creationId xmlns:p14="http://schemas.microsoft.com/office/powerpoint/2010/main" val="134644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Star assessments have only 1 session.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Only students with an accommodation can have extended or unlimited time. </a:t>
            </a:r>
          </a:p>
          <a:p>
            <a:pPr>
              <a:defRPr/>
            </a:pPr>
            <a:r>
              <a:rPr lang="en-US" sz="2400" dirty="0"/>
              <a:t>K-2 ELL’s get unlimited time.</a:t>
            </a:r>
          </a:p>
          <a:p>
            <a:pPr>
              <a:defRPr/>
            </a:pPr>
            <a:endParaRPr lang="en-US" sz="2400" dirty="0"/>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Grades K-2 Early Literacy, Reading &amp; Math</a:t>
            </a:r>
          </a:p>
        </p:txBody>
      </p:sp>
      <p:pic>
        <p:nvPicPr>
          <p:cNvPr id="7" name="Picture 6">
            <a:extLst>
              <a:ext uri="{FF2B5EF4-FFF2-40B4-BE49-F238E27FC236}">
                <a16:creationId xmlns:a16="http://schemas.microsoft.com/office/drawing/2014/main" id="{6C2D3F95-88D7-4673-888A-54AB83AFAC5F}"/>
              </a:ext>
            </a:extLst>
          </p:cNvPr>
          <p:cNvPicPr>
            <a:picLocks noChangeAspect="1"/>
          </p:cNvPicPr>
          <p:nvPr/>
        </p:nvPicPr>
        <p:blipFill>
          <a:blip r:embed="rId4"/>
          <a:stretch>
            <a:fillRect/>
          </a:stretch>
        </p:blipFill>
        <p:spPr>
          <a:xfrm>
            <a:off x="1707198" y="4343400"/>
            <a:ext cx="5729603" cy="1302731"/>
          </a:xfrm>
          <a:prstGeom prst="rect">
            <a:avLst/>
          </a:prstGeom>
        </p:spPr>
      </p:pic>
    </p:spTree>
    <p:extLst>
      <p:ext uri="{BB962C8B-B14F-4D97-AF65-F5344CB8AC3E}">
        <p14:creationId xmlns:p14="http://schemas.microsoft.com/office/powerpoint/2010/main" val="209491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Test Administration - NEW</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Grades K-2 NEW FAST Tests Tile</a:t>
            </a:r>
          </a:p>
        </p:txBody>
      </p:sp>
      <p:pic>
        <p:nvPicPr>
          <p:cNvPr id="3" name="Picture 2">
            <a:extLst>
              <a:ext uri="{FF2B5EF4-FFF2-40B4-BE49-F238E27FC236}">
                <a16:creationId xmlns:a16="http://schemas.microsoft.com/office/drawing/2014/main" id="{A91F2377-D58E-40AE-8026-926C1E07C82C}"/>
              </a:ext>
            </a:extLst>
          </p:cNvPr>
          <p:cNvPicPr>
            <a:picLocks noChangeAspect="1"/>
          </p:cNvPicPr>
          <p:nvPr/>
        </p:nvPicPr>
        <p:blipFill>
          <a:blip r:embed="rId4"/>
          <a:stretch>
            <a:fillRect/>
          </a:stretch>
        </p:blipFill>
        <p:spPr>
          <a:xfrm>
            <a:off x="12257" y="0"/>
            <a:ext cx="9131743" cy="6858000"/>
          </a:xfrm>
          <a:prstGeom prst="rect">
            <a:avLst/>
          </a:prstGeom>
          <a:ln>
            <a:solidFill>
              <a:schemeClr val="tx1"/>
            </a:solidFill>
          </a:ln>
        </p:spPr>
      </p:pic>
    </p:spTree>
    <p:extLst>
      <p:ext uri="{BB962C8B-B14F-4D97-AF65-F5344CB8AC3E}">
        <p14:creationId xmlns:p14="http://schemas.microsoft.com/office/powerpoint/2010/main" val="23694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2672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t>First grade students during PM3 and second grade students during all three PM windows must attempt Star Reading</a:t>
            </a:r>
            <a:r>
              <a:rPr lang="en-US" sz="2400" dirty="0"/>
              <a:t>. </a:t>
            </a:r>
          </a:p>
          <a:p>
            <a:r>
              <a:rPr lang="en-US" sz="2400" dirty="0"/>
              <a:t>If a student does not pass the practice items after two attempts, </a:t>
            </a:r>
            <a:r>
              <a:rPr lang="en-US" sz="2400" b="1" dirty="0"/>
              <a:t>mark the Non-Participation Status and administer Star Early Literacy </a:t>
            </a:r>
            <a:r>
              <a:rPr lang="en-US" sz="2400" dirty="0"/>
              <a:t>to the student to gain additional instructional information. </a:t>
            </a:r>
          </a:p>
          <a:p>
            <a:r>
              <a:rPr lang="en-US" sz="2400" dirty="0"/>
              <a:t>Before testing, remember to assign the Star Reading products to your first grade teachers. This may be the first time that they give the Reading test instead of the Early Literacy test.</a:t>
            </a: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800" b="1" dirty="0">
                <a:solidFill>
                  <a:prstClr val="black"/>
                </a:solidFill>
              </a:rPr>
              <a:t>Grades K-2 Early Literacy/Reading Guidance</a:t>
            </a:r>
          </a:p>
        </p:txBody>
      </p:sp>
    </p:spTree>
    <p:extLst>
      <p:ext uri="{BB962C8B-B14F-4D97-AF65-F5344CB8AC3E}">
        <p14:creationId xmlns:p14="http://schemas.microsoft.com/office/powerpoint/2010/main" val="1118613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066800"/>
            <a:ext cx="8451783" cy="46482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Test</a:t>
            </a:r>
          </a:p>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BEST Writing Test (Grades 4-6)</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The BEST Writing Test is administered in one 120-minute test session with a 90-minute dismissal option.</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 session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HALF of a typical school day.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District Test Day April 1</a:t>
            </a:r>
            <a:r>
              <a:rPr kumimoji="0" lang="en-US" sz="2400" b="1" i="0" u="none" strike="noStrike" kern="1200" cap="none" spc="0" normalizeH="0" baseline="30000" noProof="0" dirty="0">
                <a:ln>
                  <a:noFill/>
                </a:ln>
                <a:solidFill>
                  <a:srgbClr val="000000"/>
                </a:solidFill>
                <a:effectLst/>
                <a:uLnTx/>
                <a:uFillTx/>
                <a:latin typeface="Calibri"/>
                <a:ea typeface="+mn-ea"/>
                <a:cs typeface="+mn-cs"/>
              </a:rPr>
              <a:t>st</a:t>
            </a:r>
            <a:r>
              <a:rPr kumimoji="0" lang="en-US" sz="2400" b="0" i="0" u="none" strike="noStrike" kern="1200" cap="none" spc="0" normalizeH="0" baseline="0" noProof="0" dirty="0">
                <a:ln>
                  <a:noFill/>
                </a:ln>
                <a:solidFill>
                  <a:srgbClr val="000000"/>
                </a:solidFill>
                <a:effectLst/>
                <a:uLnTx/>
                <a:uFillTx/>
                <a:latin typeface="Calibri"/>
                <a:ea typeface="+mn-ea"/>
                <a:cs typeface="+mn-cs"/>
              </a:rPr>
              <a:t>.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Makeups until the end of the window on April 11</a:t>
            </a:r>
            <a:r>
              <a:rPr kumimoji="0" lang="en-US" sz="2400" b="0" i="0" u="none" strike="noStrike" kern="1200" cap="none" spc="0" normalizeH="0" baseline="30000" noProof="0" dirty="0">
                <a:ln>
                  <a:noFill/>
                </a:ln>
                <a:solidFill>
                  <a:srgbClr val="000000"/>
                </a:solidFill>
                <a:effectLst/>
                <a:uLnTx/>
                <a:uFillTx/>
                <a:latin typeface="Calibri"/>
                <a:ea typeface="+mn-ea"/>
                <a:cs typeface="+mn-cs"/>
              </a:rPr>
              <a:t>th</a:t>
            </a:r>
            <a:r>
              <a:rPr kumimoji="0" lang="en-US" sz="2400" b="0" i="0" u="none" strike="noStrike" kern="1200" cap="none" spc="0" normalizeH="0" baseline="0" noProof="0" dirty="0">
                <a:ln>
                  <a:noFill/>
                </a:ln>
                <a:solidFill>
                  <a:srgbClr val="000000"/>
                </a:solidFill>
                <a:effectLst/>
                <a:uLnTx/>
                <a:uFillTx/>
                <a:latin typeface="Calibri"/>
                <a:ea typeface="+mn-ea"/>
                <a:cs typeface="+mn-cs"/>
              </a:rPr>
              <a: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1">
            <a:extLst>
              <a:ext uri="{FF2B5EF4-FFF2-40B4-BE49-F238E27FC236}">
                <a16:creationId xmlns:a16="http://schemas.microsoft.com/office/drawing/2014/main" id="{F0683678-7EC1-4E4D-8B32-0C48E451526C}"/>
              </a:ext>
            </a:extLst>
          </p:cNvPr>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Tree>
    <p:extLst>
      <p:ext uri="{BB962C8B-B14F-4D97-AF65-F5344CB8AC3E}">
        <p14:creationId xmlns:p14="http://schemas.microsoft.com/office/powerpoint/2010/main" val="161467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txBox="1">
            <a:spLocks/>
          </p:cNvSpPr>
          <p:nvPr/>
        </p:nvSpPr>
        <p:spPr>
          <a:xfrm>
            <a:off x="311217" y="1905000"/>
            <a:ext cx="8451783" cy="4038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FAST Reading and Math Grades 3-6</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FAST assessments have only 1 session.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Students can only take one subject test per day.</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t>
            </a:r>
            <a:r>
              <a:rPr lang="en-US" sz="2400" dirty="0">
                <a:solidFill>
                  <a:prstClr val="black"/>
                </a:solidFill>
                <a:latin typeface="Calibri"/>
              </a:rPr>
              <a:t>the test</a:t>
            </a:r>
            <a:r>
              <a:rPr kumimoji="0" lang="en-US" sz="2400" b="0" i="0" u="none" strike="noStrike" kern="1200" cap="none" spc="0" normalizeH="0" baseline="0" noProof="0" dirty="0">
                <a:ln>
                  <a:noFill/>
                </a:ln>
                <a:solidFill>
                  <a:prstClr val="black"/>
                </a:solidFill>
                <a:effectLst/>
                <a:uLnTx/>
                <a:uFillTx/>
                <a:latin typeface="Calibri"/>
                <a:ea typeface="+mn-ea"/>
                <a:cs typeface="+mn-cs"/>
              </a:rPr>
              <a:t>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a typical school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304800" y="1295401"/>
            <a:ext cx="845820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Test (cont.)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B910D738-55DD-4188-B382-589947BB56C0}"/>
              </a:ext>
            </a:extLst>
          </p:cNvPr>
          <p:cNvPicPr>
            <a:picLocks noChangeAspect="1"/>
          </p:cNvPicPr>
          <p:nvPr/>
        </p:nvPicPr>
        <p:blipFill>
          <a:blip r:embed="rId4"/>
          <a:stretch>
            <a:fillRect/>
          </a:stretch>
        </p:blipFill>
        <p:spPr>
          <a:xfrm>
            <a:off x="1371153" y="4691691"/>
            <a:ext cx="6553647" cy="887473"/>
          </a:xfrm>
          <a:prstGeom prst="rect">
            <a:avLst/>
          </a:prstGeom>
        </p:spPr>
      </p:pic>
    </p:spTree>
    <p:extLst>
      <p:ext uri="{BB962C8B-B14F-4D97-AF65-F5344CB8AC3E}">
        <p14:creationId xmlns:p14="http://schemas.microsoft.com/office/powerpoint/2010/main" val="3317171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781800" cy="662781"/>
          </a:xfrm>
        </p:spPr>
        <p:txBody>
          <a:bodyPr>
            <a:normAutofit fontScale="90000"/>
          </a:bodyPr>
          <a:lstStyle/>
          <a:p>
            <a:r>
              <a:rPr lang="en-US" dirty="0"/>
              <a:t>Test Administration Schedule</a:t>
            </a:r>
          </a:p>
        </p:txBody>
      </p:sp>
      <p:sp>
        <p:nvSpPr>
          <p:cNvPr id="4" name="Slide Number Placeholder 3"/>
          <p:cNvSpPr>
            <a:spLocks noGrp="1"/>
          </p:cNvSpPr>
          <p:nvPr>
            <p:ph type="sldNum" sz="quarter" idx="12"/>
          </p:nvPr>
        </p:nvSpPr>
        <p:spPr>
          <a:xfrm>
            <a:off x="3190875" y="624840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Content Placeholder 2"/>
          <p:cNvSpPr txBox="1">
            <a:spLocks/>
          </p:cNvSpPr>
          <p:nvPr/>
        </p:nvSpPr>
        <p:spPr>
          <a:xfrm>
            <a:off x="304800" y="1066800"/>
            <a:ext cx="8451783" cy="5715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6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Session Lengths by Test (cont.)</a:t>
            </a:r>
          </a:p>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Grade 5 Science (CBT)</a:t>
            </a:r>
          </a:p>
          <a:p>
            <a:pPr>
              <a:spcAft>
                <a:spcPts val="0"/>
              </a:spcAf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The Statewide Science Assessment for grade 5 is administered in </a:t>
            </a:r>
            <a:r>
              <a:rPr kumimoji="0" lang="en-US" sz="2400" b="0" i="0" u="none" strike="noStrike" kern="1200" cap="none" spc="0" normalizeH="0" baseline="0" noProof="0" dirty="0">
                <a:ln>
                  <a:noFill/>
                </a:ln>
                <a:solidFill>
                  <a:prstClr val="black"/>
                </a:solidFill>
                <a:effectLst/>
                <a:uLnTx/>
                <a:uFillTx/>
                <a:latin typeface="Calibri"/>
                <a:ea typeface="+mn-ea"/>
                <a:cs typeface="+mn-cs"/>
              </a:rPr>
              <a:t>one 160-minute test session in one day. </a:t>
            </a: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Any student who has not completed a session by the end of the allotted time </a:t>
            </a:r>
            <a:r>
              <a:rPr kumimoji="0" lang="en-US" sz="2400" b="1" i="0" u="none" strike="noStrike" kern="1200" cap="none" spc="0" normalizeH="0" baseline="0" noProof="0" dirty="0">
                <a:ln>
                  <a:noFill/>
                </a:ln>
                <a:solidFill>
                  <a:prstClr val="black"/>
                </a:solidFill>
                <a:effectLst/>
                <a:uLnTx/>
                <a:uFillTx/>
                <a:latin typeface="Calibri"/>
                <a:ea typeface="+mn-ea"/>
                <a:cs typeface="+mn-cs"/>
              </a:rPr>
              <a:t>may continue working up to the length of a typical school day. </a:t>
            </a:r>
          </a:p>
          <a:p>
            <a:pPr marL="0" marR="0" lvl="0" indent="0" algn="l" defTabSz="914400" rtl="0" eaLnBrk="1" fontAlgn="auto" latinLnBrk="0" hangingPunct="1">
              <a:lnSpc>
                <a:spcPct val="80000"/>
              </a:lnSpc>
              <a:spcBef>
                <a:spcPts val="6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Summer Grade 3 FAST Reading Retake </a:t>
            </a:r>
          </a:p>
          <a:p>
            <a:pPr lvl="0"/>
            <a:r>
              <a:rPr lang="en-US" sz="2400" dirty="0"/>
              <a:t>Used for promotion decisions in the same way as PM3 scores.</a:t>
            </a:r>
          </a:p>
          <a:p>
            <a:pPr lvl="0"/>
            <a:r>
              <a:rPr lang="en-US" sz="2400" dirty="0"/>
              <a:t>This administration is not required, and is not considered part of the alternative assessment pathways.</a:t>
            </a:r>
          </a:p>
          <a:p>
            <a:pPr lvl="0"/>
            <a:r>
              <a:rPr lang="en-US" sz="2400" dirty="0"/>
              <a:t>Star tests for good cause will still be administered as usual. This test will be a “last chance” option because it is so late in the summer.</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915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371600"/>
            <a:ext cx="8763000" cy="4571999"/>
          </a:xfrm>
        </p:spPr>
        <p:txBody>
          <a:bodyPr/>
          <a:lstStyle/>
          <a:p>
            <a:pPr marL="0" indent="0">
              <a:buNone/>
            </a:pPr>
            <a:r>
              <a:rPr lang="en-US" sz="2800" b="1" dirty="0"/>
              <a:t>Planning sheets – BEST Writing</a:t>
            </a:r>
          </a:p>
          <a:p>
            <a:pPr marL="0" indent="0">
              <a:buNone/>
            </a:pPr>
            <a:r>
              <a:rPr lang="en-US" sz="2400" dirty="0"/>
              <a:t>ALL students taking the Writing test will receive a Writing Planning Sheet that they may use to take notes and plan their responses. </a:t>
            </a:r>
          </a:p>
          <a:p>
            <a:r>
              <a:rPr lang="en-US" sz="2400" dirty="0"/>
              <a:t>The planning sheet is a one-page, letter-sized sheet. The front of the sheet is lined. Planning sheets are distributed to students at the beginning of the test session.</a:t>
            </a:r>
          </a:p>
          <a:p>
            <a:r>
              <a:rPr lang="en-US" sz="2400" dirty="0"/>
              <a:t>Ensure that students have enough desk space to use their planning sheets. </a:t>
            </a:r>
          </a:p>
          <a:p>
            <a:r>
              <a:rPr lang="en-US" sz="2400" b="1" dirty="0"/>
              <a:t>Used planning sheets are considered secure materials and must be kept in locked storage and returned in the District Assessment Coordinator ONLY box.</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658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447800"/>
            <a:ext cx="8737092" cy="4876800"/>
          </a:xfrm>
        </p:spPr>
        <p:txBody>
          <a:bodyPr/>
          <a:lstStyle/>
          <a:p>
            <a:pPr marL="0" indent="0">
              <a:buNone/>
            </a:pPr>
            <a:r>
              <a:rPr lang="en-US" sz="2800" b="1" dirty="0"/>
              <a:t>Headphones</a:t>
            </a:r>
          </a:p>
          <a:p>
            <a:r>
              <a:rPr lang="en-US" sz="2400" b="1" dirty="0"/>
              <a:t>Headphones are required for Star Early Literacy, Star Reading and Star Math tests.</a:t>
            </a:r>
          </a:p>
          <a:p>
            <a:r>
              <a:rPr lang="en-US" sz="2400" dirty="0">
                <a:ea typeface="Calibri"/>
                <a:cs typeface="Arial"/>
              </a:rPr>
              <a:t>Star Math Audio preference is enabled for all K-2 students. </a:t>
            </a:r>
          </a:p>
          <a:p>
            <a:r>
              <a:rPr lang="en-US" sz="2400" dirty="0">
                <a:ea typeface="Calibri"/>
                <a:cs typeface="Arial"/>
              </a:rPr>
              <a:t>If students are assigned any accommodations under the Accommodations Preference in the Renaissance platform for Star Math (including Unlimited Time), the school must manually enable the Audio – Accommodations option to provide audio support for the student.</a:t>
            </a:r>
            <a:endParaRPr lang="en-US" sz="2400" dirty="0"/>
          </a:p>
          <a:p>
            <a:pPr marL="0" indent="0">
              <a:buNone/>
            </a:pPr>
            <a:r>
              <a:rPr lang="en-US" sz="2800" b="1" dirty="0"/>
              <a:t>Four-function Calculators</a:t>
            </a:r>
            <a:endParaRPr lang="en-US" b="1" dirty="0"/>
          </a:p>
          <a:p>
            <a:r>
              <a:rPr lang="en-US" sz="2400" dirty="0"/>
              <a:t>The Grade 6 FAST Math test includes a four-function calculator in the TDS, and handheld calculators are optional.</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1671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Materials</a:t>
            </a:r>
          </a:p>
        </p:txBody>
      </p:sp>
      <p:sp>
        <p:nvSpPr>
          <p:cNvPr id="3" name="Content Placeholder 2"/>
          <p:cNvSpPr>
            <a:spLocks noGrp="1"/>
          </p:cNvSpPr>
          <p:nvPr>
            <p:ph idx="1"/>
          </p:nvPr>
        </p:nvSpPr>
        <p:spPr>
          <a:xfrm>
            <a:off x="228600" y="1295400"/>
            <a:ext cx="8737092" cy="4876800"/>
          </a:xfrm>
        </p:spPr>
        <p:txBody>
          <a:bodyPr/>
          <a:lstStyle/>
          <a:p>
            <a:pPr marL="0" indent="0">
              <a:buNone/>
            </a:pPr>
            <a:r>
              <a:rPr lang="en-US" sz="2800" b="1" dirty="0"/>
              <a:t>Pens/Pencils &amp; Scratch Paper – FAST Math</a:t>
            </a:r>
          </a:p>
          <a:p>
            <a:r>
              <a:rPr lang="en-US" sz="2400" dirty="0"/>
              <a:t>Grades K-6 students taking </a:t>
            </a:r>
            <a:r>
              <a:rPr lang="en-US" sz="2400" b="1" dirty="0"/>
              <a:t>FAST Math </a:t>
            </a:r>
            <a:r>
              <a:rPr lang="en-US" sz="2400" dirty="0"/>
              <a:t>must be provided with a pen or pencil and blank scratch paper to work the problems. </a:t>
            </a:r>
          </a:p>
          <a:p>
            <a:r>
              <a:rPr lang="en-US" sz="2400" dirty="0"/>
              <a:t>Grades 3-6 must use the </a:t>
            </a:r>
            <a:r>
              <a:rPr lang="en-US" sz="2400" b="1" dirty="0"/>
              <a:t>FLDOE FAST Math scratch paper</a:t>
            </a:r>
            <a:r>
              <a:rPr lang="en-US" sz="2400" dirty="0"/>
              <a:t>, and it must be collected and returned in the District Assessment Coordinator ONLY box.</a:t>
            </a:r>
            <a:endParaRPr lang="en-US" sz="2800" dirty="0"/>
          </a:p>
          <a:p>
            <a:pPr marL="0" indent="0">
              <a:buNone/>
            </a:pPr>
            <a:r>
              <a:rPr lang="en-US" sz="2800" b="1" dirty="0"/>
              <a:t>Reference sheets – Grades 4-6 FAST Math</a:t>
            </a:r>
          </a:p>
          <a:p>
            <a:r>
              <a:rPr lang="en-US" sz="2400" dirty="0"/>
              <a:t>Reference Sheets are provided in an online format for computer-based testing. They are displayed in pop-up windows in their respective tests. </a:t>
            </a:r>
          </a:p>
          <a:p>
            <a:r>
              <a:rPr lang="en-US" sz="2400" dirty="0"/>
              <a:t>Hard Copies are optional, but used reference sheets must be collected and returned in the District Assessment Coordinator ONLY box.</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682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981200"/>
            <a:ext cx="8737092" cy="3581400"/>
          </a:xfrm>
        </p:spPr>
        <p:txBody>
          <a:bodyPr>
            <a:noAutofit/>
          </a:bodyPr>
          <a:lstStyle/>
          <a:p>
            <a:pPr>
              <a:spcBef>
                <a:spcPts val="900"/>
              </a:spcBef>
              <a:spcAft>
                <a:spcPts val="900"/>
              </a:spcAft>
            </a:pPr>
            <a:r>
              <a:rPr lang="en-US" sz="2400" b="1" dirty="0"/>
              <a:t>Test administrators </a:t>
            </a:r>
            <a:r>
              <a:rPr lang="en-US" sz="2400" dirty="0"/>
              <a:t>should report possible breaches of test security (e.g., secure test content that has been photographed, copied, or otherwise recorded) to the </a:t>
            </a:r>
            <a:r>
              <a:rPr lang="en-US" sz="2400" b="1" dirty="0"/>
              <a:t>school assessment coordinator </a:t>
            </a:r>
            <a:r>
              <a:rPr lang="en-US" sz="2400" dirty="0"/>
              <a:t>immediately. </a:t>
            </a:r>
          </a:p>
          <a:p>
            <a:pPr>
              <a:spcBef>
                <a:spcPts val="900"/>
              </a:spcBef>
              <a:spcAft>
                <a:spcPts val="900"/>
              </a:spcAft>
            </a:pPr>
            <a:r>
              <a:rPr lang="en-US" sz="2400" dirty="0"/>
              <a:t>If a security breach is identified, the </a:t>
            </a:r>
            <a:r>
              <a:rPr lang="en-US" sz="2400" b="1" dirty="0"/>
              <a:t>school assessment coordinator</a:t>
            </a:r>
            <a:r>
              <a:rPr lang="en-US" sz="2400" dirty="0"/>
              <a:t> must contact the district assessment coordinator.</a:t>
            </a:r>
          </a:p>
          <a:p>
            <a:pPr>
              <a:lnSpc>
                <a:spcPct val="80000"/>
              </a:lnSpc>
              <a:spcBef>
                <a:spcPts val="900"/>
              </a:spcBef>
              <a:spcAft>
                <a:spcPts val="900"/>
              </a:spcAft>
            </a:pPr>
            <a:r>
              <a:rPr lang="en-US" sz="2400" dirty="0"/>
              <a:t>For any test irregularities that require further investigation by the district, a written report must be submitted within 10 calendar days after the irregularity or security breach was identified.</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2246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8"/>
            <a:ext cx="8737092" cy="1119981"/>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676400"/>
            <a:ext cx="8737092" cy="4929982"/>
          </a:xfrm>
        </p:spPr>
        <p:txBody>
          <a:bodyPr>
            <a:noAutofit/>
          </a:bodyPr>
          <a:lstStyle/>
          <a:p>
            <a:pPr marL="0" indent="0">
              <a:lnSpc>
                <a:spcPct val="80000"/>
              </a:lnSpc>
              <a:spcBef>
                <a:spcPts val="600"/>
              </a:spcBef>
              <a:spcAft>
                <a:spcPts val="600"/>
              </a:spcAft>
              <a:buNone/>
            </a:pPr>
            <a:r>
              <a:rPr lang="en-US" sz="2800" b="1" dirty="0"/>
              <a:t>Preparation and Training</a:t>
            </a:r>
          </a:p>
          <a:p>
            <a:r>
              <a:rPr lang="en-US" sz="2400" dirty="0"/>
              <a:t>You are responsible for training all </a:t>
            </a:r>
            <a:r>
              <a:rPr lang="en-US" sz="2400" b="1" dirty="0"/>
              <a:t>test administrators </a:t>
            </a:r>
            <a:r>
              <a:rPr lang="en-US" sz="2400" dirty="0"/>
              <a:t>and </a:t>
            </a:r>
            <a:r>
              <a:rPr lang="en-US" sz="2400" b="1" dirty="0"/>
              <a:t>proctors. </a:t>
            </a:r>
            <a:r>
              <a:rPr lang="en-US" sz="2400" dirty="0"/>
              <a:t>In the absence of sufficiently trained administrators, postpone testing until trained personnel are available. </a:t>
            </a:r>
          </a:p>
          <a:p>
            <a:pPr>
              <a:spcBef>
                <a:spcPts val="400"/>
              </a:spcBef>
              <a:spcAft>
                <a:spcPts val="400"/>
              </a:spcAft>
            </a:pPr>
            <a:r>
              <a:rPr lang="en-US" sz="2400" dirty="0"/>
              <a:t>Test administrators must read and be familiar with all appropriate sections of the manuals. </a:t>
            </a:r>
          </a:p>
          <a:p>
            <a:pPr>
              <a:spcBef>
                <a:spcPts val="400"/>
              </a:spcBef>
              <a:spcAft>
                <a:spcPts val="400"/>
              </a:spcAft>
            </a:pPr>
            <a:r>
              <a:rPr lang="en-US" sz="2400" b="1" dirty="0"/>
              <a:t>Highlight the importance of ACTIVELY monitoring students. Monitoring software is prohibited during testing.</a:t>
            </a:r>
            <a:endParaRPr lang="en-US" sz="2400" dirty="0"/>
          </a:p>
          <a:p>
            <a:pPr>
              <a:spcBef>
                <a:spcPts val="400"/>
              </a:spcBef>
              <a:spcAft>
                <a:spcPts val="400"/>
              </a:spcAft>
            </a:pPr>
            <a:r>
              <a:rPr lang="en-US" sz="2400" dirty="0"/>
              <a:t>Test Administrators must check for and remove all unauthorized visual aids posted in classrooms or affixed to student desks prior to testing. </a:t>
            </a:r>
          </a:p>
          <a:p>
            <a:pPr>
              <a:spcBef>
                <a:spcPts val="400"/>
              </a:spcBef>
              <a:spcAft>
                <a:spcPts val="400"/>
              </a:spcAft>
            </a:pPr>
            <a:r>
              <a:rPr lang="en-US" sz="2400" dirty="0"/>
              <a:t>Post the appropriate testing signs provided in the manual.</a:t>
            </a:r>
          </a:p>
          <a:p>
            <a:pPr>
              <a:spcBef>
                <a:spcPts val="400"/>
              </a:spcBef>
              <a:spcAft>
                <a:spcPts val="400"/>
              </a:spcAft>
            </a:pPr>
            <a:endParaRPr lang="en-US" sz="2400" dirty="0"/>
          </a:p>
          <a:p>
            <a:endParaRPr lang="en-US" sz="2400" dirty="0"/>
          </a:p>
          <a:p>
            <a:pPr marL="0" indent="0">
              <a:buNone/>
            </a:pPr>
            <a:endParaRPr lang="en-US" sz="2000" b="1"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6351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76200" y="1752601"/>
            <a:ext cx="9067800" cy="4724399"/>
          </a:xfrm>
        </p:spPr>
        <p:txBody>
          <a:bodyPr>
            <a:noAutofit/>
          </a:bodyPr>
          <a:lstStyle/>
          <a:p>
            <a:pPr marL="0" indent="0">
              <a:lnSpc>
                <a:spcPct val="80000"/>
              </a:lnSpc>
              <a:spcBef>
                <a:spcPts val="600"/>
              </a:spcBef>
              <a:spcAft>
                <a:spcPts val="600"/>
              </a:spcAft>
              <a:buNone/>
            </a:pPr>
            <a:r>
              <a:rPr lang="en-US" sz="2800" b="1" dirty="0"/>
              <a:t>Preparation and Training (cont.)</a:t>
            </a:r>
          </a:p>
          <a:p>
            <a:pPr marL="0" indent="0">
              <a:buNone/>
            </a:pPr>
            <a:r>
              <a:rPr lang="en-US" sz="2200" b="1" dirty="0"/>
              <a:t>Electronic Devices and Breaks</a:t>
            </a:r>
          </a:p>
          <a:p>
            <a:pPr marL="230188" lvl="1" indent="-230188">
              <a:buFont typeface="Arial" panose="020B0604020202020204" pitchFamily="34" charset="0"/>
              <a:buChar char="•"/>
            </a:pPr>
            <a:r>
              <a:rPr lang="en-US" sz="2400" dirty="0"/>
              <a:t>Determine your school’s policy for the storage of electronic devices during testing. </a:t>
            </a:r>
          </a:p>
          <a:p>
            <a:pPr marL="230188" lvl="1" indent="-230188">
              <a:buFont typeface="Arial" panose="020B0604020202020204" pitchFamily="34" charset="0"/>
              <a:buChar char="•"/>
            </a:pPr>
            <a:r>
              <a:rPr lang="en-US" sz="2400" dirty="0"/>
              <a:t>Ensure that test administrators are aware of the policy that students are not allowed to access electronic devices at any time during a test session, including breaks. If a student accesses his or her electronic device(s) during a break, his or her test must be invalidated.</a:t>
            </a:r>
          </a:p>
          <a:p>
            <a:pPr marL="230188" lvl="1" indent="-230188">
              <a:buFont typeface="Arial" panose="020B0604020202020204" pitchFamily="34" charset="0"/>
              <a:buChar char="•"/>
            </a:pPr>
            <a:r>
              <a:rPr lang="en-US" sz="2400" dirty="0"/>
              <a:t>Ensure test administrators are aware of how to secure a student’s computer or device during a break. For longer breaks, it is recommended that the student pause the test.</a:t>
            </a:r>
            <a:endParaRPr lang="en-US" sz="2400" dirty="0">
              <a:solidFill>
                <a:srgbClr val="FF0000"/>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8116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524000"/>
            <a:ext cx="8737092" cy="5082381"/>
          </a:xfrm>
        </p:spPr>
        <p:txBody>
          <a:bodyPr>
            <a:noAutofit/>
          </a:bodyPr>
          <a:lstStyle/>
          <a:p>
            <a:pPr marL="0" indent="0">
              <a:lnSpc>
                <a:spcPct val="80000"/>
              </a:lnSpc>
              <a:spcBef>
                <a:spcPts val="300"/>
              </a:spcBef>
              <a:spcAft>
                <a:spcPts val="300"/>
              </a:spcAft>
              <a:buNone/>
            </a:pPr>
            <a:r>
              <a:rPr lang="en-US" sz="2800" b="1" dirty="0"/>
              <a:t>Prepare for CBT Administration</a:t>
            </a:r>
          </a:p>
          <a:p>
            <a:pPr marL="0" indent="0">
              <a:lnSpc>
                <a:spcPct val="80000"/>
              </a:lnSpc>
              <a:spcBef>
                <a:spcPts val="300"/>
              </a:spcBef>
              <a:spcAft>
                <a:spcPts val="300"/>
              </a:spcAft>
              <a:buNone/>
            </a:pPr>
            <a:endParaRPr lang="en-US" sz="2100" dirty="0"/>
          </a:p>
          <a:p>
            <a:pPr>
              <a:spcBef>
                <a:spcPts val="300"/>
              </a:spcBef>
              <a:spcAft>
                <a:spcPts val="300"/>
              </a:spcAft>
            </a:pPr>
            <a:r>
              <a:rPr lang="en-US" sz="2400" dirty="0"/>
              <a:t>Ensure that all test administrators have active usernames and passwords to log in to TIDE. Test administrators will need access to the </a:t>
            </a:r>
            <a:r>
              <a:rPr lang="en-US" sz="2400" b="1" dirty="0"/>
              <a:t>TA Interface </a:t>
            </a:r>
            <a:r>
              <a:rPr lang="en-US" sz="2400" dirty="0"/>
              <a:t>in TIDE in order to administer tests. </a:t>
            </a:r>
          </a:p>
          <a:p>
            <a:pPr>
              <a:spcBef>
                <a:spcPts val="300"/>
              </a:spcBef>
              <a:spcAft>
                <a:spcPts val="300"/>
              </a:spcAft>
            </a:pPr>
            <a:endParaRPr lang="en-US" sz="2400" dirty="0"/>
          </a:p>
          <a:p>
            <a:pPr>
              <a:spcBef>
                <a:spcPts val="300"/>
              </a:spcBef>
              <a:spcAft>
                <a:spcPts val="300"/>
              </a:spcAft>
            </a:pPr>
            <a:r>
              <a:rPr lang="en-US" sz="2400" dirty="0"/>
              <a:t>Work with your district assessment coordinator to ensure that all students are uploaded into TIDE. Verify that student eligibility is correct and that accommodations and test settings are correct. </a:t>
            </a:r>
          </a:p>
          <a:p>
            <a:pPr>
              <a:spcBef>
                <a:spcPts val="300"/>
              </a:spcBef>
              <a:spcAft>
                <a:spcPts val="300"/>
              </a:spcAft>
            </a:pPr>
            <a:endParaRPr lang="en-US" sz="2400" dirty="0"/>
          </a:p>
          <a:p>
            <a:pPr>
              <a:spcBef>
                <a:spcPts val="300"/>
              </a:spcBef>
              <a:spcAft>
                <a:spcPts val="300"/>
              </a:spcAft>
            </a:pPr>
            <a:r>
              <a:rPr lang="en-US" sz="2400" b="1" dirty="0"/>
              <a:t>The Florida Education Identifier (FLEID) is now required. </a:t>
            </a:r>
            <a:r>
              <a:rPr lang="en-US" sz="2400" dirty="0"/>
              <a:t>A student’s social security number with an X or a 10-digit district number is no longer accepted. </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3882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Meet with your Technology Coordinator</a:t>
            </a:r>
          </a:p>
          <a:p>
            <a:r>
              <a:rPr lang="en-US" sz="2400" dirty="0"/>
              <a:t>It is important that technology coordinators understand their responsibilities before, during, and after a computer-based test administration. </a:t>
            </a:r>
          </a:p>
          <a:p>
            <a:r>
              <a:rPr lang="en-US" sz="2400" b="1" dirty="0"/>
              <a:t>The latest version of the secure browser must be installed on all computers or devices that students will use for testing. </a:t>
            </a:r>
          </a:p>
          <a:p>
            <a:r>
              <a:rPr lang="en-US" sz="2400" dirty="0"/>
              <a:t>Review the instructions and information for technology coordinators, as well as all test administration and security policies and procedures included in the manual, with your technology coordinator and create a plan for handling issues during testing. </a:t>
            </a:r>
          </a:p>
          <a:p>
            <a:endParaRPr lang="en-US" sz="2400" dirty="0"/>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647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Before Testing</a:t>
            </a:r>
          </a:p>
        </p:txBody>
      </p:sp>
      <p:sp>
        <p:nvSpPr>
          <p:cNvPr id="3" name="Content Placeholder 2"/>
          <p:cNvSpPr>
            <a:spLocks noGrp="1"/>
          </p:cNvSpPr>
          <p:nvPr>
            <p:ph idx="1"/>
          </p:nvPr>
        </p:nvSpPr>
        <p:spPr>
          <a:xfrm>
            <a:off x="228600" y="1752601"/>
            <a:ext cx="8607582" cy="4419599"/>
          </a:xfrm>
        </p:spPr>
        <p:txBody>
          <a:bodyPr>
            <a:noAutofit/>
          </a:bodyPr>
          <a:lstStyle/>
          <a:p>
            <a:pPr marL="0" indent="0">
              <a:buNone/>
            </a:pPr>
            <a:r>
              <a:rPr lang="en-US" sz="2800" b="1" dirty="0"/>
              <a:t>Print Test Tickets (Grades 3-6)</a:t>
            </a:r>
          </a:p>
          <a:p>
            <a:r>
              <a:rPr lang="en-US" sz="2600" dirty="0"/>
              <a:t>Each student must have a test ticket to log in to computer-based assessments. </a:t>
            </a:r>
          </a:p>
          <a:p>
            <a:r>
              <a:rPr lang="en-US" sz="2600" dirty="0"/>
              <a:t>See the TIDE user guides for instructions on generating and printing test tickets.</a:t>
            </a:r>
          </a:p>
          <a:p>
            <a:r>
              <a:rPr lang="en-US" sz="2600" dirty="0"/>
              <a:t>Prior to </a:t>
            </a:r>
            <a:r>
              <a:rPr lang="en-US" sz="2600" b="1" dirty="0"/>
              <a:t>computer-based</a:t>
            </a:r>
            <a:r>
              <a:rPr lang="en-US" sz="2600" dirty="0"/>
              <a:t> test administrations, print test tickets to distribute to test administrators.</a:t>
            </a:r>
          </a:p>
          <a:p>
            <a:r>
              <a:rPr lang="en-US" sz="2600" dirty="0"/>
              <a:t>Test tickets are considered secure materials and must be stored in a secure location before and after testing, and returned in the District Assessment Coordinator ONLY box.</a:t>
            </a:r>
          </a:p>
          <a:p>
            <a:endParaRPr lang="en-US" sz="2600" dirty="0"/>
          </a:p>
          <a:p>
            <a:endParaRPr lang="en-US" sz="26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4679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251619"/>
            <a:ext cx="7772400" cy="1096962"/>
          </a:xfrm>
        </p:spPr>
        <p:txBody>
          <a:bodyPr>
            <a:normAutofit fontScale="90000"/>
          </a:bodyPr>
          <a:lstStyle/>
          <a:p>
            <a:r>
              <a:rPr lang="en-US" dirty="0"/>
              <a:t>School Assessment Coordinator</a:t>
            </a:r>
            <a:br>
              <a:rPr lang="en-US" dirty="0"/>
            </a:br>
            <a:r>
              <a:rPr lang="en-US" dirty="0"/>
              <a:t>Before Testing</a:t>
            </a:r>
          </a:p>
        </p:txBody>
      </p:sp>
      <p:sp>
        <p:nvSpPr>
          <p:cNvPr id="91139" name="Content Placeholder 2"/>
          <p:cNvSpPr>
            <a:spLocks noGrp="1"/>
          </p:cNvSpPr>
          <p:nvPr>
            <p:ph idx="1"/>
          </p:nvPr>
        </p:nvSpPr>
        <p:spPr>
          <a:xfrm>
            <a:off x="76200" y="1828800"/>
            <a:ext cx="8915400" cy="4876800"/>
          </a:xfrm>
        </p:spPr>
        <p:txBody>
          <a:bodyPr/>
          <a:lstStyle/>
          <a:p>
            <a:pPr marL="0" indent="0">
              <a:spcBef>
                <a:spcPts val="300"/>
              </a:spcBef>
              <a:spcAft>
                <a:spcPts val="300"/>
              </a:spcAft>
              <a:buNone/>
            </a:pPr>
            <a:r>
              <a:rPr lang="en-US" sz="2800" b="1" dirty="0"/>
              <a:t>Print On-Demand </a:t>
            </a:r>
            <a:r>
              <a:rPr lang="en-US" sz="2800" b="1" dirty="0" err="1"/>
              <a:t>PreID</a:t>
            </a:r>
            <a:r>
              <a:rPr lang="en-US" sz="2800" b="1" dirty="0"/>
              <a:t> Labels (PBT)</a:t>
            </a:r>
          </a:p>
          <a:p>
            <a:pPr>
              <a:spcBef>
                <a:spcPts val="300"/>
              </a:spcBef>
              <a:spcAft>
                <a:spcPts val="300"/>
              </a:spcAft>
            </a:pPr>
            <a:endParaRPr lang="en-US" sz="2200" b="1" dirty="0"/>
          </a:p>
          <a:p>
            <a:r>
              <a:rPr lang="en-US" sz="2400" dirty="0" err="1"/>
              <a:t>PreID</a:t>
            </a:r>
            <a:r>
              <a:rPr lang="en-US" sz="2400" dirty="0"/>
              <a:t> Labels must be printed and applied to paper-based test and answer books.</a:t>
            </a:r>
          </a:p>
          <a:p>
            <a:r>
              <a:rPr lang="en-US" sz="2400" dirty="0"/>
              <a:t>Instructions for printing </a:t>
            </a:r>
            <a:r>
              <a:rPr lang="en-US" sz="2400" dirty="0" err="1"/>
              <a:t>PreID</a:t>
            </a:r>
            <a:r>
              <a:rPr lang="en-US" sz="2400" dirty="0"/>
              <a:t> labels are in the TIDE User Guide.</a:t>
            </a:r>
          </a:p>
          <a:p>
            <a:r>
              <a:rPr lang="en-US" sz="2400" dirty="0"/>
              <a:t>School staff may verify and apply labels </a:t>
            </a:r>
            <a:r>
              <a:rPr lang="en-US" sz="2400" b="1" dirty="0"/>
              <a:t>no sooner than one week prior to testing</a:t>
            </a:r>
            <a:r>
              <a:rPr lang="en-US" sz="2400" dirty="0"/>
              <a:t>.</a:t>
            </a:r>
          </a:p>
          <a:p>
            <a:endParaRPr lang="en-US" sz="2400" dirty="0"/>
          </a:p>
        </p:txBody>
      </p:sp>
      <p:sp>
        <p:nvSpPr>
          <p:cNvPr id="91140"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163106E-7B88-43A2-AEAD-DEF181336363}"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Arial" pitchFamily="34" charset="0"/>
              <a:ea typeface="+mn-ea"/>
              <a:cs typeface="+mn-cs"/>
            </a:endParaRPr>
          </a:p>
        </p:txBody>
      </p:sp>
    </p:spTree>
    <p:extLst>
      <p:ext uri="{BB962C8B-B14F-4D97-AF65-F5344CB8AC3E}">
        <p14:creationId xmlns:p14="http://schemas.microsoft.com/office/powerpoint/2010/main" val="1830866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14300" y="1524000"/>
            <a:ext cx="8915400" cy="5410200"/>
          </a:xfrm>
        </p:spPr>
        <p:txBody>
          <a:bodyPr>
            <a:noAutofit/>
          </a:bodyPr>
          <a:lstStyle/>
          <a:p>
            <a:pPr marL="0" indent="0">
              <a:lnSpc>
                <a:spcPct val="80000"/>
              </a:lnSpc>
              <a:spcBef>
                <a:spcPts val="600"/>
              </a:spcBef>
              <a:spcAft>
                <a:spcPts val="600"/>
              </a:spcAft>
              <a:buNone/>
            </a:pPr>
            <a:r>
              <a:rPr lang="en-US" sz="2600" b="1" dirty="0"/>
              <a:t>Required Administration Information (Grades 3-6)</a:t>
            </a:r>
          </a:p>
          <a:p>
            <a:pPr marL="0" indent="0">
              <a:lnSpc>
                <a:spcPct val="80000"/>
              </a:lnSpc>
              <a:spcBef>
                <a:spcPts val="0"/>
              </a:spcBef>
              <a:spcAft>
                <a:spcPts val="600"/>
              </a:spcAft>
              <a:buNone/>
            </a:pPr>
            <a:r>
              <a:rPr lang="en-US" sz="2000" dirty="0"/>
              <a:t>Communicate to test administrators the process for collecting the required administration information, which includes the following:</a:t>
            </a:r>
          </a:p>
          <a:p>
            <a:pPr lvl="1">
              <a:spcBef>
                <a:spcPts val="300"/>
              </a:spcBef>
              <a:spcAft>
                <a:spcPts val="300"/>
              </a:spcAft>
              <a:buFont typeface="Arial" panose="020B0604020202020204" pitchFamily="34" charset="0"/>
              <a:buChar char="•"/>
            </a:pPr>
            <a:r>
              <a:rPr lang="en-US" sz="2000" dirty="0"/>
              <a:t>Students assigned to each testing room—provide Student Names and Student ID Numbers</a:t>
            </a:r>
          </a:p>
          <a:p>
            <a:pPr lvl="1">
              <a:spcBef>
                <a:spcPts val="300"/>
              </a:spcBef>
              <a:spcAft>
                <a:spcPts val="300"/>
              </a:spcAft>
              <a:buFont typeface="Arial" panose="020B0604020202020204" pitchFamily="34" charset="0"/>
              <a:buChar char="•"/>
            </a:pPr>
            <a:r>
              <a:rPr lang="en-US" sz="2000" dirty="0"/>
              <a:t>Attendance information—</a:t>
            </a:r>
            <a:r>
              <a:rPr lang="en-US" sz="2000" b="1" dirty="0"/>
              <a:t>P</a:t>
            </a:r>
            <a:r>
              <a:rPr lang="en-US" sz="2000" dirty="0"/>
              <a:t>=Present, </a:t>
            </a:r>
            <a:r>
              <a:rPr lang="en-US" sz="2000" b="1" dirty="0"/>
              <a:t>A</a:t>
            </a:r>
            <a:r>
              <a:rPr lang="en-US" sz="2000" dirty="0"/>
              <a:t>=Absent, </a:t>
            </a:r>
            <a:r>
              <a:rPr lang="en-US" sz="2000" b="1" dirty="0"/>
              <a:t>W</a:t>
            </a:r>
            <a:r>
              <a:rPr lang="en-US" sz="2000" dirty="0"/>
              <a:t>=Withdrawn, </a:t>
            </a:r>
            <a:br>
              <a:rPr lang="en-US" sz="2000" dirty="0"/>
            </a:br>
            <a:r>
              <a:rPr lang="en-US" sz="2000" dirty="0"/>
              <a:t>and </a:t>
            </a:r>
            <a:r>
              <a:rPr lang="en-US" sz="2000" b="1" dirty="0"/>
              <a:t>P/I</a:t>
            </a:r>
            <a:r>
              <a:rPr lang="en-US" sz="2000" dirty="0"/>
              <a:t>=Present but Invalidated</a:t>
            </a:r>
          </a:p>
          <a:p>
            <a:pPr lvl="1">
              <a:spcBef>
                <a:spcPts val="300"/>
              </a:spcBef>
              <a:spcAft>
                <a:spcPts val="300"/>
              </a:spcAft>
              <a:buFont typeface="Arial" panose="020B0604020202020204" pitchFamily="34" charset="0"/>
              <a:buChar char="•"/>
            </a:pPr>
            <a:r>
              <a:rPr lang="en-US" sz="2000" dirty="0"/>
              <a:t>Grade level</a:t>
            </a:r>
          </a:p>
          <a:p>
            <a:pPr lvl="1">
              <a:spcBef>
                <a:spcPts val="300"/>
              </a:spcBef>
              <a:spcAft>
                <a:spcPts val="300"/>
              </a:spcAft>
              <a:buFont typeface="Arial" panose="020B0604020202020204" pitchFamily="34" charset="0"/>
              <a:buChar char="•"/>
            </a:pPr>
            <a:r>
              <a:rPr lang="en-US" sz="2000" dirty="0"/>
              <a:t>Session ID </a:t>
            </a:r>
            <a:r>
              <a:rPr lang="en-US" sz="2000" b="1" dirty="0"/>
              <a:t>(Test Group Codes no longer required)</a:t>
            </a:r>
          </a:p>
          <a:p>
            <a:pPr lvl="1">
              <a:spcBef>
                <a:spcPts val="300"/>
              </a:spcBef>
              <a:spcAft>
                <a:spcPts val="300"/>
              </a:spcAft>
              <a:buFont typeface="Arial" panose="020B0604020202020204" pitchFamily="34" charset="0"/>
              <a:buChar char="•"/>
            </a:pPr>
            <a:r>
              <a:rPr lang="en-US" sz="2000" dirty="0"/>
              <a:t>Accommodations provided AND accommodations used</a:t>
            </a:r>
          </a:p>
          <a:p>
            <a:pPr lvl="1">
              <a:spcBef>
                <a:spcPts val="300"/>
              </a:spcBef>
              <a:spcAft>
                <a:spcPts val="300"/>
              </a:spcAft>
              <a:buFont typeface="Arial" panose="020B0604020202020204" pitchFamily="34" charset="0"/>
              <a:buChar char="•"/>
            </a:pPr>
            <a:r>
              <a:rPr lang="en-US" sz="2000" dirty="0"/>
              <a:t>Signatures of test administrator and school assessment coordinator</a:t>
            </a:r>
          </a:p>
          <a:p>
            <a:pPr lvl="1">
              <a:spcBef>
                <a:spcPts val="300"/>
              </a:spcBef>
              <a:spcAft>
                <a:spcPts val="300"/>
              </a:spcAft>
              <a:buFont typeface="Arial" panose="020B0604020202020204" pitchFamily="34" charset="0"/>
              <a:buChar char="•"/>
            </a:pPr>
            <a:r>
              <a:rPr lang="en-US" sz="2000" dirty="0"/>
              <a:t>Unique security numbers of secure documents assigned to each student</a:t>
            </a:r>
          </a:p>
          <a:p>
            <a:pPr lvl="1">
              <a:spcBef>
                <a:spcPts val="300"/>
              </a:spcBef>
              <a:spcAft>
                <a:spcPts val="300"/>
              </a:spcAft>
              <a:buFont typeface="Arial" panose="020B0604020202020204" pitchFamily="34" charset="0"/>
              <a:buChar char="•"/>
            </a:pPr>
            <a:r>
              <a:rPr lang="en-US" sz="2000" dirty="0"/>
              <a:t>Dates and times when secure materials (e.g., test tickets, test and answer books, passage booklets) are received and returned </a:t>
            </a:r>
          </a:p>
          <a:p>
            <a:pPr lvl="1">
              <a:spcBef>
                <a:spcPts val="300"/>
              </a:spcBef>
              <a:spcAft>
                <a:spcPts val="300"/>
              </a:spcAft>
              <a:buFont typeface="Arial" panose="020B0604020202020204" pitchFamily="34" charset="0"/>
              <a:buChar char="•"/>
            </a:pPr>
            <a:r>
              <a:rPr lang="en-US" sz="2000" dirty="0"/>
              <a:t>After testing, copy all admin records, file the copies, and return the originals in your </a:t>
            </a:r>
            <a:r>
              <a:rPr lang="en-US" sz="2000" b="1" dirty="0"/>
              <a:t>Security Envelope. </a:t>
            </a:r>
          </a:p>
          <a:p>
            <a:pPr marL="457200" lvl="1" indent="0">
              <a:buNone/>
            </a:pPr>
            <a:endParaRPr lang="en-US" sz="2400" dirty="0"/>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660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8159A8A-9A07-4D8F-B149-7E4D9AF8E1F0}"/>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291854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0" y="1676399"/>
            <a:ext cx="9144000" cy="4929981"/>
          </a:xfrm>
        </p:spPr>
        <p:txBody>
          <a:bodyPr>
            <a:noAutofit/>
          </a:bodyPr>
          <a:lstStyle/>
          <a:p>
            <a:pPr marL="0" lvl="0" indent="115888">
              <a:buNone/>
            </a:pPr>
            <a:r>
              <a:rPr lang="en-US" sz="2700" b="1" dirty="0">
                <a:solidFill>
                  <a:prstClr val="black"/>
                </a:solidFill>
              </a:rPr>
              <a:t>Seating Charts (Grades 3-6)</a:t>
            </a:r>
          </a:p>
          <a:p>
            <a:pPr>
              <a:spcBef>
                <a:spcPts val="300"/>
              </a:spcBef>
              <a:spcAft>
                <a:spcPts val="300"/>
              </a:spcAft>
            </a:pPr>
            <a:r>
              <a:rPr lang="en-US" sz="2400" dirty="0"/>
              <a:t>Test administrators are required to maintain an accurate seating chart for each group of students testing, and should include the following:</a:t>
            </a:r>
          </a:p>
          <a:p>
            <a:pPr lvl="1">
              <a:spcBef>
                <a:spcPts val="300"/>
              </a:spcBef>
              <a:spcAft>
                <a:spcPts val="300"/>
              </a:spcAft>
            </a:pPr>
            <a:r>
              <a:rPr lang="en-US" sz="2000" dirty="0"/>
              <a:t>Test Administrator name</a:t>
            </a:r>
          </a:p>
          <a:p>
            <a:pPr lvl="1">
              <a:spcBef>
                <a:spcPts val="300"/>
              </a:spcBef>
              <a:spcAft>
                <a:spcPts val="300"/>
              </a:spcAft>
            </a:pPr>
            <a:r>
              <a:rPr lang="en-US" sz="2000" dirty="0"/>
              <a:t>Date</a:t>
            </a:r>
          </a:p>
          <a:p>
            <a:pPr lvl="1">
              <a:spcBef>
                <a:spcPts val="300"/>
              </a:spcBef>
              <a:spcAft>
                <a:spcPts val="300"/>
              </a:spcAft>
            </a:pPr>
            <a:r>
              <a:rPr lang="en-US" sz="2000" dirty="0"/>
              <a:t>Subject</a:t>
            </a:r>
          </a:p>
          <a:p>
            <a:pPr lvl="1">
              <a:spcBef>
                <a:spcPts val="300"/>
              </a:spcBef>
              <a:spcAft>
                <a:spcPts val="300"/>
              </a:spcAft>
            </a:pPr>
            <a:r>
              <a:rPr lang="en-US" sz="2000" dirty="0"/>
              <a:t>Session ID</a:t>
            </a:r>
          </a:p>
          <a:p>
            <a:pPr lvl="1">
              <a:spcBef>
                <a:spcPts val="300"/>
              </a:spcBef>
              <a:spcAft>
                <a:spcPts val="300"/>
              </a:spcAft>
            </a:pPr>
            <a:r>
              <a:rPr lang="en-US" sz="2000" dirty="0"/>
              <a:t>Room number</a:t>
            </a:r>
          </a:p>
          <a:p>
            <a:pPr lvl="1">
              <a:spcBef>
                <a:spcPts val="300"/>
              </a:spcBef>
              <a:spcAft>
                <a:spcPts val="300"/>
              </a:spcAft>
            </a:pPr>
            <a:r>
              <a:rPr lang="en-US" sz="2000" dirty="0"/>
              <a:t>Start/Stop times</a:t>
            </a:r>
          </a:p>
          <a:p>
            <a:pPr lvl="1">
              <a:spcBef>
                <a:spcPts val="300"/>
              </a:spcBef>
              <a:spcAft>
                <a:spcPts val="300"/>
              </a:spcAft>
            </a:pPr>
            <a:r>
              <a:rPr lang="en-US" sz="2000" dirty="0"/>
              <a:t>Student names and locations</a:t>
            </a:r>
          </a:p>
          <a:p>
            <a:pPr lvl="1">
              <a:spcBef>
                <a:spcPts val="300"/>
              </a:spcBef>
              <a:spcAft>
                <a:spcPts val="300"/>
              </a:spcAft>
            </a:pPr>
            <a:r>
              <a:rPr lang="en-US" sz="2000" dirty="0"/>
              <a:t>Arrow showing direction students are facing</a:t>
            </a:r>
          </a:p>
          <a:p>
            <a:pPr lvl="1">
              <a:spcBef>
                <a:spcPts val="300"/>
              </a:spcBef>
              <a:spcAft>
                <a:spcPts val="300"/>
              </a:spcAft>
            </a:pPr>
            <a:r>
              <a:rPr lang="en-US" sz="2000" dirty="0"/>
              <a:t>Chromebook ID if there were technical issues</a:t>
            </a:r>
          </a:p>
          <a:p>
            <a:pPr>
              <a:spcBef>
                <a:spcPts val="300"/>
              </a:spcBef>
              <a:spcAft>
                <a:spcPts val="300"/>
              </a:spcAft>
            </a:pPr>
            <a:r>
              <a:rPr lang="en-US" sz="2400" dirty="0"/>
              <a:t>After testing, copy all seating charts, file the copies, and return the originals in your </a:t>
            </a:r>
            <a:r>
              <a:rPr lang="en-US" sz="2400" b="1" dirty="0"/>
              <a:t>Security Envelope</a:t>
            </a:r>
            <a:r>
              <a:rPr lang="en-US" sz="2400" dirty="0"/>
              <a:t>. </a:t>
            </a:r>
          </a:p>
          <a:p>
            <a:pPr>
              <a:lnSpc>
                <a:spcPct val="80000"/>
              </a:lnSpc>
              <a:spcBef>
                <a:spcPts val="600"/>
              </a:spcBef>
              <a:spcAft>
                <a:spcPts val="600"/>
              </a:spcAft>
            </a:pPr>
            <a:endParaRPr lang="en-US" sz="2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5920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a:solidFill>
                  <a:prstClr val="black"/>
                </a:solidFill>
              </a:rPr>
              <a:t>Ensure Implementation of Accommodations</a:t>
            </a:r>
          </a:p>
          <a:p>
            <a:r>
              <a:rPr lang="en-US" sz="2400" dirty="0"/>
              <a:t>The Accommodations Guide provides information concerning allowable accommodations for students with disabilities and for ELLs.</a:t>
            </a:r>
          </a:p>
          <a:p>
            <a:r>
              <a:rPr lang="en-US" sz="2400" dirty="0"/>
              <a:t>When testing students with accommodations, prior planning is necessary to ensure that accommodations indicated on student IEPs, Section 504 plans, or ELL plans are implemented. Arrangements for implementing accommodations must be made prior to the administration dates. </a:t>
            </a:r>
          </a:p>
          <a:p>
            <a:r>
              <a:rPr lang="en-US" sz="2400" dirty="0"/>
              <a:t>Make sure that test administrators have been properly trained regarding accommodations, and have made provisions for the exact accommodations needed for individual students to avoid test invalidations. </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471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3454" y="1600200"/>
            <a:ext cx="8737092" cy="4724400"/>
          </a:xfrm>
        </p:spPr>
        <p:txBody>
          <a:bodyPr>
            <a:noAutofit/>
          </a:bodyPr>
          <a:lstStyle/>
          <a:p>
            <a:pPr>
              <a:lnSpc>
                <a:spcPct val="80000"/>
              </a:lnSpc>
              <a:spcBef>
                <a:spcPts val="600"/>
              </a:spcBef>
              <a:spcAft>
                <a:spcPts val="600"/>
              </a:spcAft>
            </a:pPr>
            <a:r>
              <a:rPr lang="en-US" sz="2400" dirty="0"/>
              <a:t>Under no circumstances are students permitted to assist in preparing secure materials before testing or in organizing and returning materials after testing.</a:t>
            </a:r>
          </a:p>
          <a:p>
            <a:pPr>
              <a:lnSpc>
                <a:spcPct val="80000"/>
              </a:lnSpc>
              <a:spcBef>
                <a:spcPts val="600"/>
              </a:spcBef>
              <a:spcAft>
                <a:spcPts val="600"/>
              </a:spcAft>
            </a:pPr>
            <a:r>
              <a:rPr lang="en-US" sz="2400" dirty="0"/>
              <a:t>After ANY administration, initial </a:t>
            </a:r>
            <a:r>
              <a:rPr lang="en-US" sz="2400" b="1" dirty="0"/>
              <a:t>or</a:t>
            </a:r>
            <a:r>
              <a:rPr lang="en-US" sz="2400" dirty="0"/>
              <a:t> make-up, all secure materials must be returned immediately to the </a:t>
            </a:r>
            <a:r>
              <a:rPr lang="en-US" sz="2400" b="1" dirty="0"/>
              <a:t>school assessment coordinator</a:t>
            </a:r>
            <a:r>
              <a:rPr lang="en-US" sz="2400" dirty="0"/>
              <a:t> and placed in locked storage. </a:t>
            </a:r>
          </a:p>
          <a:p>
            <a:r>
              <a:rPr lang="en-US" sz="2400" b="1" dirty="0"/>
              <a:t>No more than three people should have access to the locked storage room.</a:t>
            </a:r>
            <a:r>
              <a:rPr lang="en-US" sz="2400" dirty="0"/>
              <a:t> Secure materials must never be left unsecured and must not remain in classrooms or be taken off the school’s campus overnight. </a:t>
            </a:r>
          </a:p>
          <a:p>
            <a:pPr>
              <a:lnSpc>
                <a:spcPct val="80000"/>
              </a:lnSpc>
              <a:spcBef>
                <a:spcPts val="600"/>
              </a:spcBef>
              <a:spcAft>
                <a:spcPts val="600"/>
              </a:spcAft>
            </a:pPr>
            <a:r>
              <a:rPr lang="en-US" sz="2400" b="1" dirty="0"/>
              <a:t>The </a:t>
            </a:r>
            <a:r>
              <a:rPr lang="en-US" sz="2400" b="1" i="1" dirty="0"/>
              <a:t>Test Materials Chain of Custody Form</a:t>
            </a:r>
            <a:r>
              <a:rPr lang="en-US" sz="2400" b="1" dirty="0"/>
              <a:t> for paper-based materials must be maintained at all times.</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4907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a:t>School Assessment Coordinator Before Testing</a:t>
            </a:r>
          </a:p>
        </p:txBody>
      </p:sp>
      <p:sp>
        <p:nvSpPr>
          <p:cNvPr id="3" name="Content Placeholder 2"/>
          <p:cNvSpPr>
            <a:spLocks noGrp="1"/>
          </p:cNvSpPr>
          <p:nvPr>
            <p:ph idx="1"/>
          </p:nvPr>
        </p:nvSpPr>
        <p:spPr>
          <a:xfrm>
            <a:off x="228600" y="1752600"/>
            <a:ext cx="8737092" cy="4343399"/>
          </a:xfrm>
        </p:spPr>
        <p:txBody>
          <a:bodyPr/>
          <a:lstStyle/>
          <a:p>
            <a:pPr marL="0" indent="0">
              <a:buNone/>
            </a:pPr>
            <a:r>
              <a:rPr lang="en-US" sz="2800" b="1" dirty="0">
                <a:solidFill>
                  <a:prstClr val="black"/>
                </a:solidFill>
              </a:rPr>
              <a:t>Ensure Implementation of Accommodations (cont.)</a:t>
            </a:r>
          </a:p>
          <a:p>
            <a:r>
              <a:rPr lang="en-US" sz="2400" dirty="0"/>
              <a:t>In TIDE, ensure the appropriate accommodations by selecting them on the student details page.</a:t>
            </a:r>
          </a:p>
          <a:p>
            <a:r>
              <a:rPr lang="en-US" sz="2400" b="1" dirty="0"/>
              <a:t>This must be done before testing. </a:t>
            </a:r>
          </a:p>
          <a:p>
            <a:r>
              <a:rPr lang="en-US" sz="2400" dirty="0"/>
              <a:t>Detailed instructions are given in the TIDE user guide.</a:t>
            </a:r>
          </a:p>
          <a:p>
            <a:r>
              <a:rPr lang="en-US" sz="2400" dirty="0"/>
              <a:t>Accommodated scripts are available on the Florida Assessment Portal.</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468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ontent Placeholder 5">
            <a:extLst>
              <a:ext uri="{FF2B5EF4-FFF2-40B4-BE49-F238E27FC236}">
                <a16:creationId xmlns:a16="http://schemas.microsoft.com/office/drawing/2014/main" id="{2AA1E51C-E8E0-4DD7-A91F-A32F3D9C19F2}"/>
              </a:ext>
            </a:extLst>
          </p:cNvPr>
          <p:cNvSpPr>
            <a:spLocks noGrp="1"/>
          </p:cNvSpPr>
          <p:nvPr>
            <p:ph idx="1"/>
          </p:nvPr>
        </p:nvSpPr>
        <p:spPr/>
        <p:txBody>
          <a:bodyPr/>
          <a:lstStyle/>
          <a:p>
            <a:pPr marL="0" indent="0">
              <a:spcBef>
                <a:spcPts val="300"/>
              </a:spcBef>
              <a:spcAft>
                <a:spcPts val="300"/>
              </a:spcAft>
              <a:buNone/>
            </a:pPr>
            <a:r>
              <a:rPr lang="en-US" sz="2800" b="1" dirty="0"/>
              <a:t>Distribute Test Materials (Grades 3-6)</a:t>
            </a:r>
          </a:p>
          <a:p>
            <a:pPr marL="0" indent="0">
              <a:spcBef>
                <a:spcPts val="300"/>
              </a:spcBef>
              <a:spcAft>
                <a:spcPts val="300"/>
              </a:spcAft>
              <a:buNone/>
            </a:pPr>
            <a:r>
              <a:rPr lang="en-US" sz="2400" dirty="0"/>
              <a:t>On each day of testing, you are responsible for providing each test administrator with the following test materials, as applicable:</a:t>
            </a:r>
          </a:p>
          <a:p>
            <a:pPr marL="800100">
              <a:spcBef>
                <a:spcPts val="300"/>
              </a:spcBef>
              <a:spcAft>
                <a:spcPts val="300"/>
              </a:spcAft>
            </a:pPr>
            <a:r>
              <a:rPr lang="en-US" sz="2400" dirty="0"/>
              <a:t>Test tickets</a:t>
            </a:r>
          </a:p>
          <a:p>
            <a:pPr marL="800100">
              <a:spcBef>
                <a:spcPts val="300"/>
              </a:spcBef>
              <a:spcAft>
                <a:spcPts val="300"/>
              </a:spcAft>
            </a:pPr>
            <a:r>
              <a:rPr lang="en-US" sz="2400" dirty="0"/>
              <a:t>Admin Record</a:t>
            </a:r>
          </a:p>
          <a:p>
            <a:pPr marL="800100">
              <a:spcBef>
                <a:spcPts val="300"/>
              </a:spcBef>
              <a:spcAft>
                <a:spcPts val="300"/>
              </a:spcAft>
            </a:pPr>
            <a:r>
              <a:rPr lang="en-US" sz="2400" dirty="0"/>
              <a:t>Security Log </a:t>
            </a:r>
          </a:p>
          <a:p>
            <a:pPr marL="800100">
              <a:spcBef>
                <a:spcPts val="300"/>
              </a:spcBef>
              <a:spcAft>
                <a:spcPts val="300"/>
              </a:spcAft>
            </a:pPr>
            <a:r>
              <a:rPr lang="en-US" sz="2400" dirty="0"/>
              <a:t>Seating Chart</a:t>
            </a:r>
          </a:p>
          <a:p>
            <a:pPr marL="800100">
              <a:spcBef>
                <a:spcPts val="300"/>
              </a:spcBef>
              <a:spcAft>
                <a:spcPts val="300"/>
              </a:spcAft>
            </a:pPr>
            <a:r>
              <a:rPr lang="en-US" sz="2400" dirty="0"/>
              <a:t>Pens/Pencils &amp; Scratch Paper</a:t>
            </a:r>
          </a:p>
          <a:p>
            <a:pPr marL="800100">
              <a:spcBef>
                <a:spcPts val="300"/>
              </a:spcBef>
              <a:spcAft>
                <a:spcPts val="300"/>
              </a:spcAft>
            </a:pPr>
            <a:r>
              <a:rPr lang="en-US" sz="2400" dirty="0"/>
              <a:t>Planning Sheets</a:t>
            </a:r>
          </a:p>
          <a:p>
            <a:pPr marL="800100">
              <a:spcBef>
                <a:spcPts val="300"/>
              </a:spcBef>
              <a:spcAft>
                <a:spcPts val="300"/>
              </a:spcAft>
            </a:pPr>
            <a:r>
              <a:rPr lang="en-US" sz="2400" dirty="0"/>
              <a:t>Test and answer books or special document materials (PBT)</a:t>
            </a:r>
          </a:p>
        </p:txBody>
      </p:sp>
    </p:spTree>
    <p:extLst>
      <p:ext uri="{BB962C8B-B14F-4D97-AF65-F5344CB8AC3E}">
        <p14:creationId xmlns:p14="http://schemas.microsoft.com/office/powerpoint/2010/main" val="3652325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203454" y="1676400"/>
            <a:ext cx="8737092" cy="4648200"/>
          </a:xfrm>
        </p:spPr>
        <p:txBody>
          <a:bodyPr>
            <a:noAutofit/>
          </a:bodyPr>
          <a:lstStyle/>
          <a:p>
            <a:pPr marL="0" indent="0">
              <a:lnSpc>
                <a:spcPct val="80000"/>
              </a:lnSpc>
              <a:buNone/>
            </a:pPr>
            <a:r>
              <a:rPr lang="en-US" sz="2800" b="1" dirty="0"/>
              <a:t>Supervise Test Administration and Maintain Test Security</a:t>
            </a:r>
          </a:p>
          <a:p>
            <a:r>
              <a:rPr lang="en-US" sz="2400" dirty="0"/>
              <a:t>Provide test administrators with additional materials during testing, as necessary.</a:t>
            </a:r>
          </a:p>
          <a:p>
            <a:r>
              <a:rPr lang="en-US" sz="2400" dirty="0"/>
              <a:t>Monitor each testing room to ensure that test administration and test security policies and procedures are followed. </a:t>
            </a:r>
          </a:p>
          <a:p>
            <a:r>
              <a:rPr lang="en-US" sz="2400" dirty="0"/>
              <a:t>You and the technology coordinator must be available during testing to answer questions from test administrators and to assist with technical issues. The test administrator must have a way to contact the school assessment coordinator or technology coordinator without leaving the room unattended. </a:t>
            </a:r>
          </a:p>
          <a:p>
            <a:r>
              <a:rPr lang="en-US" sz="2400" dirty="0"/>
              <a:t>Ensure that Admin Records, Security Logs and Seating Charts are being completed properly and that all required administration information is being maintained in each testing room.</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58553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76200" y="1676400"/>
            <a:ext cx="8889492" cy="3733800"/>
          </a:xfrm>
        </p:spPr>
        <p:txBody>
          <a:bodyPr/>
          <a:lstStyle/>
          <a:p>
            <a:pPr marL="0" indent="0">
              <a:spcBef>
                <a:spcPts val="300"/>
              </a:spcBef>
              <a:spcAft>
                <a:spcPts val="300"/>
              </a:spcAft>
              <a:buNone/>
            </a:pPr>
            <a:r>
              <a:rPr lang="en-US" sz="2800" b="1" dirty="0"/>
              <a:t>TIDE Requests </a:t>
            </a:r>
            <a:r>
              <a:rPr lang="en-US" sz="2400" b="1" dirty="0"/>
              <a:t>(Grades 3-6)</a:t>
            </a:r>
          </a:p>
          <a:p>
            <a:pPr>
              <a:lnSpc>
                <a:spcPct val="100000"/>
              </a:lnSpc>
              <a:spcBef>
                <a:spcPts val="0"/>
              </a:spcBef>
              <a:spcAft>
                <a:spcPts val="0"/>
              </a:spcAft>
            </a:pPr>
            <a:r>
              <a:rPr lang="en-US" sz="2400" dirty="0"/>
              <a:t>Submit “Restart a test” and “Re-open a test” requests in TIDE when necessary.</a:t>
            </a:r>
          </a:p>
          <a:p>
            <a:pPr>
              <a:lnSpc>
                <a:spcPct val="100000"/>
              </a:lnSpc>
              <a:spcBef>
                <a:spcPts val="0"/>
              </a:spcBef>
              <a:spcAft>
                <a:spcPts val="0"/>
              </a:spcAft>
            </a:pPr>
            <a:r>
              <a:rPr lang="en-US" sz="2400" b="1" dirty="0"/>
              <a:t>After submitting your request, send an email to Nate &amp; Heather for approval. </a:t>
            </a:r>
            <a:r>
              <a:rPr lang="en-US" sz="2400" dirty="0"/>
              <a:t>We are not notified when these requests are submitted.</a:t>
            </a:r>
          </a:p>
          <a:p>
            <a:pPr>
              <a:lnSpc>
                <a:spcPct val="100000"/>
              </a:lnSpc>
              <a:spcBef>
                <a:spcPts val="0"/>
              </a:spcBef>
              <a:spcAft>
                <a:spcPts val="0"/>
              </a:spcAft>
            </a:pPr>
            <a:r>
              <a:rPr lang="en-US" sz="2400" dirty="0">
                <a:solidFill>
                  <a:prstClr val="black"/>
                </a:solidFill>
              </a:rPr>
              <a:t>The Invalidations &amp; Requests Summary is available on the Florida Assessment Portal.</a:t>
            </a:r>
            <a:endParaRPr lang="en-US"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403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0010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a:xfrm>
            <a:off x="152400" y="1752601"/>
            <a:ext cx="8813292" cy="4495799"/>
          </a:xfrm>
        </p:spPr>
        <p:txBody>
          <a:bodyPr/>
          <a:lstStyle/>
          <a:p>
            <a:pPr marL="0" indent="0">
              <a:spcBef>
                <a:spcPts val="300"/>
              </a:spcBef>
              <a:spcAft>
                <a:spcPts val="300"/>
              </a:spcAft>
              <a:buNone/>
            </a:pPr>
            <a:r>
              <a:rPr lang="en-US" sz="2800" b="1" dirty="0">
                <a:solidFill>
                  <a:prstClr val="black"/>
                </a:solidFill>
              </a:rPr>
              <a:t>Monitor Student Progress </a:t>
            </a:r>
            <a:r>
              <a:rPr lang="en-US" sz="2800" b="1" dirty="0"/>
              <a:t>(Grades 3-6)</a:t>
            </a:r>
            <a:endParaRPr lang="en-US" sz="2800" b="1" dirty="0">
              <a:solidFill>
                <a:prstClr val="black"/>
              </a:solidFill>
            </a:endParaRPr>
          </a:p>
          <a:p>
            <a:pPr lvl="0">
              <a:spcBef>
                <a:spcPts val="300"/>
              </a:spcBef>
              <a:spcAft>
                <a:spcPts val="300"/>
              </a:spcAft>
            </a:pPr>
            <a:r>
              <a:rPr lang="en-US" sz="2400" dirty="0"/>
              <a:t>Student progress and test completion rates for computer-based tests can be monitored in TIDE. School assessment coordinators should use </a:t>
            </a:r>
            <a:r>
              <a:rPr lang="en-US" sz="2400" b="1" dirty="0"/>
              <a:t>Participation Reports </a:t>
            </a:r>
            <a:r>
              <a:rPr lang="en-US" sz="2400" dirty="0"/>
              <a:t>in TIDE to track completion rates and determine which students still need to be tested. Further information on Participation Reports can be found in the </a:t>
            </a:r>
            <a:r>
              <a:rPr lang="en-US" sz="2400" i="1" dirty="0"/>
              <a:t>TIDE User Guide</a:t>
            </a:r>
            <a:r>
              <a:rPr lang="en-US" sz="2400" dirty="0"/>
              <a:t>. </a:t>
            </a:r>
          </a:p>
          <a:p>
            <a:pPr lvl="0">
              <a:spcBef>
                <a:spcPts val="300"/>
              </a:spcBef>
              <a:spcAft>
                <a:spcPts val="300"/>
              </a:spcAft>
            </a:pPr>
            <a:r>
              <a:rPr lang="en-US" sz="2400" dirty="0">
                <a:solidFill>
                  <a:prstClr val="black"/>
                </a:solidFill>
              </a:rPr>
              <a:t>We will also be sending out Testing Status Reports that show our best estimate of your percentage of students tested. </a:t>
            </a:r>
            <a:r>
              <a:rPr lang="en-US" sz="2400" b="1" dirty="0">
                <a:solidFill>
                  <a:prstClr val="black"/>
                </a:solidFill>
              </a:rPr>
              <a:t>Schools must test at least 95% of students to receive a school grade.</a:t>
            </a:r>
          </a:p>
          <a:p>
            <a:pPr marL="0" lvl="0" indent="0">
              <a:spcBef>
                <a:spcPts val="300"/>
              </a:spcBef>
              <a:spcAft>
                <a:spcPts val="300"/>
              </a:spcAft>
              <a:buNone/>
            </a:pPr>
            <a:endParaRPr lang="en-US"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1138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sz="4000" dirty="0"/>
              <a:t>School Assessment Coordinator After Testing</a:t>
            </a:r>
          </a:p>
        </p:txBody>
      </p:sp>
      <p:sp>
        <p:nvSpPr>
          <p:cNvPr id="3" name="Content Placeholder 2"/>
          <p:cNvSpPr>
            <a:spLocks noGrp="1"/>
          </p:cNvSpPr>
          <p:nvPr>
            <p:ph idx="1"/>
          </p:nvPr>
        </p:nvSpPr>
        <p:spPr>
          <a:xfrm>
            <a:off x="228600" y="1676400"/>
            <a:ext cx="8607582" cy="4648200"/>
          </a:xfrm>
        </p:spPr>
        <p:txBody>
          <a:bodyPr>
            <a:noAutofit/>
          </a:bodyPr>
          <a:lstStyle/>
          <a:p>
            <a:pPr>
              <a:buNone/>
              <a:defRPr/>
            </a:pPr>
            <a:r>
              <a:rPr lang="en-US" sz="2800" b="1" dirty="0">
                <a:solidFill>
                  <a:srgbClr val="000000"/>
                </a:solidFill>
              </a:rPr>
              <a:t>Receive Materials Back from Test Administrators</a:t>
            </a:r>
          </a:p>
          <a:p>
            <a:pPr marL="457200" lvl="1" indent="-457200">
              <a:spcAft>
                <a:spcPts val="0"/>
              </a:spcAft>
              <a:buFont typeface="Arial" panose="020B0604020202020204" pitchFamily="34" charset="0"/>
              <a:buChar char="•"/>
            </a:pPr>
            <a:r>
              <a:rPr lang="en-US" sz="2400" dirty="0"/>
              <a:t>Verify that all secure materials have been returned. Notify the district assessment coordinator immediately if any secure materials are missing and complete the necessary investigation.</a:t>
            </a:r>
          </a:p>
          <a:p>
            <a:pPr marL="457200" lvl="1" indent="-457200">
              <a:spcAft>
                <a:spcPts val="0"/>
              </a:spcAft>
              <a:buFont typeface="Arial" panose="020B0604020202020204" pitchFamily="34" charset="0"/>
              <a:buChar char="•"/>
            </a:pPr>
            <a:r>
              <a:rPr lang="en-US" sz="2400" dirty="0"/>
              <a:t>Make copies of the following completed documents and file the copies:</a:t>
            </a:r>
          </a:p>
          <a:p>
            <a:pPr lvl="2">
              <a:spcBef>
                <a:spcPts val="0"/>
              </a:spcBef>
              <a:spcAft>
                <a:spcPts val="0"/>
              </a:spcAft>
              <a:buFontTx/>
              <a:buChar char="-"/>
            </a:pPr>
            <a:r>
              <a:rPr lang="en-US" dirty="0"/>
              <a:t>Administration Records</a:t>
            </a:r>
          </a:p>
          <a:p>
            <a:pPr lvl="2">
              <a:spcBef>
                <a:spcPts val="0"/>
              </a:spcBef>
              <a:spcAft>
                <a:spcPts val="0"/>
              </a:spcAft>
              <a:buFontTx/>
              <a:buChar char="-"/>
            </a:pPr>
            <a:r>
              <a:rPr lang="en-US" dirty="0"/>
              <a:t>Security Logs</a:t>
            </a:r>
          </a:p>
          <a:p>
            <a:pPr lvl="2">
              <a:spcBef>
                <a:spcPts val="0"/>
              </a:spcBef>
              <a:spcAft>
                <a:spcPts val="0"/>
              </a:spcAft>
              <a:buFontTx/>
              <a:buChar char="-"/>
            </a:pPr>
            <a:r>
              <a:rPr lang="en-US" dirty="0"/>
              <a:t>Seating Charts</a:t>
            </a:r>
          </a:p>
          <a:p>
            <a:pPr lvl="2">
              <a:spcBef>
                <a:spcPts val="0"/>
              </a:spcBef>
              <a:spcAft>
                <a:spcPts val="0"/>
              </a:spcAft>
              <a:buFontTx/>
              <a:buChar char="-"/>
            </a:pPr>
            <a:r>
              <a:rPr lang="en-US" dirty="0"/>
              <a:t>Chain of Custody forms for PBT materials</a:t>
            </a:r>
          </a:p>
          <a:p>
            <a:pPr marL="857250" lvl="2" indent="0">
              <a:spcBef>
                <a:spcPts val="0"/>
              </a:spcBef>
              <a:spcAft>
                <a:spcPts val="0"/>
              </a:spcAft>
              <a:buNone/>
            </a:pPr>
            <a:endParaRPr lang="en-US" sz="2000" dirty="0"/>
          </a:p>
          <a:p>
            <a:pPr>
              <a:spcBef>
                <a:spcPts val="0"/>
              </a:spcBef>
              <a:spcAft>
                <a:spcPts val="0"/>
              </a:spcAft>
            </a:pPr>
            <a:r>
              <a:rPr lang="en-US" sz="2400" dirty="0"/>
              <a:t>Return the originals in your </a:t>
            </a:r>
            <a:r>
              <a:rPr lang="en-US" sz="2400" b="1" dirty="0"/>
              <a:t>Security Envelope</a:t>
            </a:r>
            <a:r>
              <a:rPr lang="en-US" sz="2400" dirty="0"/>
              <a:t>.</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452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2513ACFC-EAE4-4D72-9877-0728ABC68592}"/>
              </a:ext>
            </a:extLst>
          </p:cNvPr>
          <p:cNvPicPr>
            <a:picLocks noChangeAspect="1"/>
          </p:cNvPicPr>
          <p:nvPr/>
        </p:nvPicPr>
        <p:blipFill>
          <a:blip r:embed="rId4"/>
          <a:stretch>
            <a:fillRect/>
          </a:stretch>
        </p:blipFill>
        <p:spPr>
          <a:xfrm>
            <a:off x="1941784" y="0"/>
            <a:ext cx="5260432" cy="6858000"/>
          </a:xfrm>
          <a:prstGeom prst="rect">
            <a:avLst/>
          </a:prstGeom>
        </p:spPr>
      </p:pic>
    </p:spTree>
    <p:extLst>
      <p:ext uri="{BB962C8B-B14F-4D97-AF65-F5344CB8AC3E}">
        <p14:creationId xmlns:p14="http://schemas.microsoft.com/office/powerpoint/2010/main" val="253848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51619"/>
            <a:ext cx="68580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a:lnSpc>
                <a:spcPct val="80000"/>
              </a:lnSpc>
              <a:spcBef>
                <a:spcPts val="600"/>
              </a:spcBef>
              <a:spcAft>
                <a:spcPts val="600"/>
              </a:spcAft>
            </a:pPr>
            <a:r>
              <a:rPr lang="en-US" sz="2400" dirty="0"/>
              <a:t>All personnel are required to sign and return a </a:t>
            </a:r>
            <a:r>
              <a:rPr lang="en-US" sz="2400" b="1" i="1" dirty="0"/>
              <a:t>Test Administration and Security Agreement</a:t>
            </a:r>
            <a:r>
              <a:rPr lang="en-US" sz="2400" dirty="0"/>
              <a:t> stating that they have read and agree to abide by all test administration and test security policies and procedures. Additionally, any other person who assists the school assessment coordinator, technology coordinator, or test administrator must sign and return an agreement.</a:t>
            </a:r>
          </a:p>
          <a:p>
            <a:pPr>
              <a:lnSpc>
                <a:spcPct val="80000"/>
              </a:lnSpc>
              <a:spcBef>
                <a:spcPts val="600"/>
              </a:spcBef>
              <a:spcAft>
                <a:spcPts val="600"/>
              </a:spcAft>
            </a:pPr>
            <a:r>
              <a:rPr lang="en-US" sz="2400" b="1" dirty="0"/>
              <a:t>Test administrators </a:t>
            </a:r>
            <a:r>
              <a:rPr lang="en-US" sz="2400" dirty="0"/>
              <a:t>must sign the </a:t>
            </a:r>
            <a:r>
              <a:rPr lang="en-US" sz="2400" b="1" i="1" dirty="0"/>
              <a:t>Test Administrator Prohibited Activities Agreement</a:t>
            </a:r>
            <a:r>
              <a:rPr lang="en-US" sz="2400" dirty="0"/>
              <a:t>, located in the manuals. </a:t>
            </a:r>
          </a:p>
          <a:p>
            <a:pPr>
              <a:spcBef>
                <a:spcPts val="300"/>
              </a:spcBef>
              <a:spcAft>
                <a:spcPts val="300"/>
              </a:spcAft>
            </a:pPr>
            <a:r>
              <a:rPr lang="en-US" sz="2400" dirty="0"/>
              <a:t>Copy all agreements,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857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F34E16D0-248F-4544-BB16-0ED0D5B790D8}"/>
              </a:ext>
            </a:extLst>
          </p:cNvPr>
          <p:cNvPicPr>
            <a:picLocks noChangeAspect="1"/>
          </p:cNvPicPr>
          <p:nvPr/>
        </p:nvPicPr>
        <p:blipFill>
          <a:blip r:embed="rId4"/>
          <a:stretch>
            <a:fillRect/>
          </a:stretch>
        </p:blipFill>
        <p:spPr>
          <a:xfrm>
            <a:off x="4648202" y="535913"/>
            <a:ext cx="4283946" cy="5876408"/>
          </a:xfrm>
          <a:prstGeom prst="rect">
            <a:avLst/>
          </a:prstGeom>
          <a:ln>
            <a:solidFill>
              <a:schemeClr val="tx1"/>
            </a:solidFill>
          </a:ln>
        </p:spPr>
      </p:pic>
      <p:pic>
        <p:nvPicPr>
          <p:cNvPr id="2" name="Picture 1">
            <a:extLst>
              <a:ext uri="{FF2B5EF4-FFF2-40B4-BE49-F238E27FC236}">
                <a16:creationId xmlns:a16="http://schemas.microsoft.com/office/drawing/2014/main" id="{2E701006-38E0-44F1-B9A0-C4418C26A2F9}"/>
              </a:ext>
            </a:extLst>
          </p:cNvPr>
          <p:cNvPicPr>
            <a:picLocks noChangeAspect="1"/>
          </p:cNvPicPr>
          <p:nvPr/>
        </p:nvPicPr>
        <p:blipFill>
          <a:blip r:embed="rId5"/>
          <a:stretch>
            <a:fillRect/>
          </a:stretch>
        </p:blipFill>
        <p:spPr>
          <a:xfrm>
            <a:off x="48253" y="535913"/>
            <a:ext cx="4409045" cy="5876408"/>
          </a:xfrm>
          <a:prstGeom prst="rect">
            <a:avLst/>
          </a:prstGeom>
          <a:ln>
            <a:solidFill>
              <a:schemeClr val="tx1"/>
            </a:solidFill>
          </a:ln>
        </p:spPr>
      </p:pic>
    </p:spTree>
    <p:extLst>
      <p:ext uri="{BB962C8B-B14F-4D97-AF65-F5344CB8AC3E}">
        <p14:creationId xmlns:p14="http://schemas.microsoft.com/office/powerpoint/2010/main" val="2112828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a:xfrm>
            <a:off x="228600" y="1752601"/>
            <a:ext cx="8737092" cy="4571999"/>
          </a:xfrm>
        </p:spPr>
        <p:txBody>
          <a:bodyPr>
            <a:noAutofit/>
          </a:bodyPr>
          <a:lstStyle/>
          <a:p>
            <a:r>
              <a:rPr lang="en-US" sz="2400" b="1" dirty="0"/>
              <a:t>Test administrators </a:t>
            </a:r>
            <a:r>
              <a:rPr lang="en-US" sz="2400" dirty="0"/>
              <a:t>and</a:t>
            </a:r>
            <a:r>
              <a:rPr lang="en-US" sz="2400" b="1" dirty="0"/>
              <a:t> Proctors </a:t>
            </a:r>
            <a:r>
              <a:rPr lang="en-US" sz="2400" dirty="0"/>
              <a:t>must NOT administer tests to their family members. Students related to their assigned test administrator should be reassigned to an alternate test administrator. In addition, a student’s parent/guardian should not be present in that student’s testing room. </a:t>
            </a:r>
          </a:p>
          <a:p>
            <a:pPr>
              <a:lnSpc>
                <a:spcPct val="80000"/>
              </a:lnSpc>
              <a:spcBef>
                <a:spcPts val="600"/>
              </a:spcBef>
              <a:spcAft>
                <a:spcPts val="600"/>
              </a:spcAft>
            </a:pPr>
            <a:r>
              <a:rPr lang="en-US" sz="2400" dirty="0"/>
              <a:t>For Grades 3-6, each test administrator is required to maintain an accurate </a:t>
            </a:r>
            <a:r>
              <a:rPr lang="en-US" sz="2400" b="1" dirty="0"/>
              <a:t>Security Log</a:t>
            </a:r>
            <a:r>
              <a:rPr lang="en-US" sz="2400" dirty="0"/>
              <a:t>, provided in the testing manuals. </a:t>
            </a:r>
            <a:r>
              <a:rPr lang="en-US" sz="2400" b="1" dirty="0"/>
              <a:t>Anyone who enters a testing room for any length of time is required to sign the log. </a:t>
            </a:r>
            <a:r>
              <a:rPr lang="en-US" sz="2400" dirty="0"/>
              <a:t>This applies to test administrators, proctors, and anyone who relieves a test administrator, even for a short break, regardless of how much time he or she spends monitoring a testing room.</a:t>
            </a:r>
          </a:p>
          <a:p>
            <a:r>
              <a:rPr lang="en-US" sz="2400" dirty="0"/>
              <a:t>Copy all security logs, file the copies, and return the originals in your </a:t>
            </a:r>
            <a:r>
              <a:rPr lang="en-US" sz="2400" b="1" dirty="0"/>
              <a:t>Security Envelope. </a:t>
            </a:r>
          </a:p>
          <a:p>
            <a:pPr>
              <a:lnSpc>
                <a:spcPct val="80000"/>
              </a:lnSpc>
              <a:spcBef>
                <a:spcPts val="600"/>
              </a:spcBef>
              <a:spcAft>
                <a:spcPts val="600"/>
              </a:spcAft>
            </a:pPr>
            <a:endParaRPr lang="en-US" sz="24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583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F88D64-766A-45C3-93FE-3E1D3068B07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5026A0A0-0587-4E57-9355-9F14DE862D22}"/>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58167604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104857</TotalTime>
  <Words>3701</Words>
  <Application>Microsoft Office PowerPoint</Application>
  <PresentationFormat>On-screen Show (4:3)</PresentationFormat>
  <Paragraphs>350</Paragraphs>
  <Slides>45</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Tahoma</vt:lpstr>
      <vt:lpstr>Office Theme</vt:lpstr>
      <vt:lpstr>Spring 2025 Statewide Assessments Training Materials  Elementary</vt:lpstr>
      <vt:lpstr>Test Security Review</vt:lpstr>
      <vt:lpstr>Test Security  Policies and Procedures</vt:lpstr>
      <vt:lpstr>Test Security  Policies and Procedures</vt:lpstr>
      <vt:lpstr>PowerPoint Presentation</vt:lpstr>
      <vt:lpstr>Test Security Policies and Procedures</vt:lpstr>
      <vt:lpstr>PowerPoint Presentation</vt:lpstr>
      <vt:lpstr>Test Security Policies and Procedures</vt:lpstr>
      <vt:lpstr>PowerPoint Presentation</vt:lpstr>
      <vt:lpstr>Test Security Policies and Procedures</vt:lpstr>
      <vt:lpstr>Test Security Policies and Procedures</vt:lpstr>
      <vt:lpstr>Paper-Based Testing  Policies and Procedures</vt:lpstr>
      <vt:lpstr>Paper-Based Testing  Policies and Procedures</vt:lpstr>
      <vt:lpstr>Test Invalidation Policies and Procedures</vt:lpstr>
      <vt:lpstr>PowerPoint Presentation</vt:lpstr>
      <vt:lpstr>Test Invalidation Policies and Procedures</vt:lpstr>
      <vt:lpstr>Test Invalidation Policies and Procedures</vt:lpstr>
      <vt:lpstr>Florida Statewide Assessments</vt:lpstr>
      <vt:lpstr>Test Administration Resources</vt:lpstr>
      <vt:lpstr>Test Administration Resources</vt:lpstr>
      <vt:lpstr>Test Administration Schedule</vt:lpstr>
      <vt:lpstr>Test Administration - NEW</vt:lpstr>
      <vt:lpstr>Test Administration Schedule</vt:lpstr>
      <vt:lpstr>Test Administration Schedule</vt:lpstr>
      <vt:lpstr>Test Administration Schedule</vt:lpstr>
      <vt:lpstr>Test Administration Schedule</vt:lpstr>
      <vt:lpstr>Test Materials</vt:lpstr>
      <vt:lpstr>Test Materials</vt:lpstr>
      <vt:lpstr>Test Materials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PowerPoint Presentation</vt:lpstr>
      <vt:lpstr>School Assessment Coordinator Before Testing</vt:lpstr>
      <vt:lpstr>School Assessment Coordinator Before Testing</vt:lpstr>
      <vt:lpstr>School Assessment Coordinator Before Testing</vt:lpstr>
      <vt:lpstr>School Assessment Coordinator During Testing</vt:lpstr>
      <vt:lpstr>School Assessment Coordinator During Testing</vt:lpstr>
      <vt:lpstr>School Assessment Coordinator During Testing</vt:lpstr>
      <vt:lpstr>School Assessment Coordinator During Testing</vt:lpstr>
      <vt:lpstr>School Assessment Coordinator After Testing</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Nathan Hazewinkel</cp:lastModifiedBy>
  <cp:revision>1384</cp:revision>
  <cp:lastPrinted>2023-02-21T15:33:20Z</cp:lastPrinted>
  <dcterms:created xsi:type="dcterms:W3CDTF">2014-12-03T16:33:38Z</dcterms:created>
  <dcterms:modified xsi:type="dcterms:W3CDTF">2025-02-28T14:57:36Z</dcterms:modified>
</cp:coreProperties>
</file>